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3" r:id="rId3"/>
    <p:sldId id="277" r:id="rId4"/>
    <p:sldId id="278" r:id="rId5"/>
    <p:sldId id="299" r:id="rId6"/>
    <p:sldId id="301" r:id="rId7"/>
    <p:sldId id="287" r:id="rId8"/>
    <p:sldId id="298" r:id="rId9"/>
    <p:sldId id="302" r:id="rId10"/>
    <p:sldId id="295" r:id="rId11"/>
    <p:sldId id="296" r:id="rId12"/>
    <p:sldId id="297" r:id="rId13"/>
    <p:sldId id="284" r:id="rId14"/>
  </p:sldIdLst>
  <p:sldSz cx="9144000" cy="6858000" type="letter"/>
  <p:notesSz cx="7010400" cy="9296400"/>
  <p:defaultTextStyle>
    <a:defPPr>
      <a:defRPr lang="en-US"/>
    </a:defPPr>
    <a:lvl1pPr marL="0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961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920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882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843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4806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1765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8727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5688" algn="l" defTabSz="45696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37F"/>
    <a:srgbClr val="FFFF66"/>
    <a:srgbClr val="C28220"/>
    <a:srgbClr val="E09E19"/>
    <a:srgbClr val="9DAD33"/>
    <a:srgbClr val="6C3302"/>
    <a:srgbClr val="584F29"/>
    <a:srgbClr val="ED4E33"/>
    <a:srgbClr val="003262"/>
    <a:srgbClr val="53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4777" autoAdjust="0"/>
    <p:restoredTop sz="93515" autoAdjust="0"/>
  </p:normalViewPr>
  <p:slideViewPr>
    <p:cSldViewPr>
      <p:cViewPr varScale="1">
        <p:scale>
          <a:sx n="62" d="100"/>
          <a:sy n="62" d="100"/>
        </p:scale>
        <p:origin x="1815" y="21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24"/>
    </p:cViewPr>
  </p:sorter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VPASP Ruminations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October 3,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1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0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82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43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06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65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27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88" algn="l" defTabSz="456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9678" indent="-28076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3045" indent="-22370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73464" indent="-22370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22382" indent="-22370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54783" indent="-22370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87186" indent="-22370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19588" indent="-22370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51989" indent="-22370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12F86-666B-4987-827A-8048B1EA5510}" type="slidenum">
              <a:rPr lang="en-US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30391" cy="41123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78" tIns="44989" rIns="89978" bIns="44989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776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to students:</a:t>
            </a:r>
          </a:p>
          <a:p>
            <a:r>
              <a:rPr lang="en-US" dirty="0"/>
              <a:t>global context (shape their perspective on critical global issues)</a:t>
            </a:r>
          </a:p>
          <a:p>
            <a:r>
              <a:rPr lang="en-US" dirty="0"/>
              <a:t>personal growth (develop key skills such as adaptability, independence, languages, cultural competence)</a:t>
            </a:r>
          </a:p>
          <a:p>
            <a:r>
              <a:rPr lang="en-US" dirty="0"/>
              <a:t>expanded career opportunities (academic and professional)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to students:</a:t>
            </a:r>
          </a:p>
          <a:p>
            <a:r>
              <a:rPr lang="en-US" dirty="0"/>
              <a:t>global context (shape their perspective on critical global issues)</a:t>
            </a:r>
          </a:p>
          <a:p>
            <a:r>
              <a:rPr lang="en-US" dirty="0"/>
              <a:t>personal growth (develop key skills such as adaptability, independence, languages, cultural competence)</a:t>
            </a:r>
          </a:p>
          <a:p>
            <a:r>
              <a:rPr lang="en-US" dirty="0"/>
              <a:t>expanded career opportunities (academic and professional)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of lease</a:t>
            </a:r>
            <a:r>
              <a:rPr lang="en-US" baseline="0" dirty="0" smtClean="0"/>
              <a:t> opportunity in the new Berkeley Way West building:</a:t>
            </a:r>
          </a:p>
          <a:p>
            <a:pPr marL="174708" indent="-174708" fontAlgn="base">
              <a:buFont typeface="Arial" panose="020B0604020202020204" pitchFamily="34" charset="0"/>
              <a:buChar char="•"/>
            </a:pPr>
            <a:r>
              <a:rPr lang="en-US" dirty="0"/>
              <a:t>Rent for UC Berkeley community members/units is $3.50/</a:t>
            </a:r>
            <a:r>
              <a:rPr lang="en-US" dirty="0" err="1"/>
              <a:t>rsf</a:t>
            </a:r>
            <a:r>
              <a:rPr lang="en-US" dirty="0"/>
              <a:t>/month with 3% annual rent increases.  Considering that the average lease is &gt;$5.75/sf for commercial space in downtown Oakland, I think we should charge $5/</a:t>
            </a:r>
            <a:r>
              <a:rPr lang="en-US" dirty="0" err="1"/>
              <a:t>sqft</a:t>
            </a:r>
            <a:r>
              <a:rPr lang="en-US" dirty="0"/>
              <a:t> to non-Berkeley tenants, with no annual rent increases.  This would cover utilities, janitorial services, normal repairs and maintenance for the building.  </a:t>
            </a:r>
          </a:p>
          <a:p>
            <a:pPr marL="174708" indent="-174708" fontAlgn="base">
              <a:buFont typeface="Arial" panose="020B0604020202020204" pitchFamily="34" charset="0"/>
              <a:buChar char="•"/>
            </a:pPr>
            <a:r>
              <a:rPr lang="en-US" dirty="0"/>
              <a:t>Only 5- or 10-year lease terms are available.</a:t>
            </a:r>
          </a:p>
          <a:p>
            <a:pPr marL="174708" indent="-174708" fontAlgn="base">
              <a:buFont typeface="Arial" panose="020B0604020202020204" pitchFamily="34" charset="0"/>
              <a:buChar char="•"/>
            </a:pPr>
            <a:r>
              <a:rPr lang="en-US" dirty="0"/>
              <a:t>Minimum space commitment is 5,000 </a:t>
            </a:r>
            <a:r>
              <a:rPr lang="en-US" dirty="0" err="1"/>
              <a:t>rsf</a:t>
            </a:r>
            <a:r>
              <a:rPr lang="en-US" dirty="0"/>
              <a:t>.  The costs of space planning services (to determine space requirements, develop layouts and any construction plans) must be covered by the department or unit. </a:t>
            </a:r>
          </a:p>
          <a:p>
            <a:pPr marL="174708" indent="-174708" fontAlgn="base">
              <a:buFont typeface="Arial" panose="020B0604020202020204" pitchFamily="34" charset="0"/>
              <a:buChar char="•"/>
            </a:pPr>
            <a:r>
              <a:rPr lang="en-US" dirty="0"/>
              <a:t>A tenant improvement (TI) allowance of $75.00 per rentable square foot will be provided by the project.  (The space will be delivered as a cold shell, and tenants will need to cover the costs of building out their leased space to meet programmatic needs.)  In other words, TI costs beyond $75/</a:t>
            </a:r>
            <a:r>
              <a:rPr lang="en-US" dirty="0" err="1"/>
              <a:t>rsf</a:t>
            </a:r>
            <a:r>
              <a:rPr lang="en-US" dirty="0"/>
              <a:t> must be covered by the tenant. The estimated TI cost is in the range $135-185/</a:t>
            </a:r>
            <a:r>
              <a:rPr lang="en-US" dirty="0" err="1"/>
              <a:t>rsf</a:t>
            </a:r>
            <a:r>
              <a:rPr lang="en-US" dirty="0"/>
              <a:t>, depending on the type of improvements 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824333"/>
            <a:ext cx="6813885" cy="16394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100">
                <a:solidFill>
                  <a:srgbClr val="C282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64"/>
            <a:ext cx="6400800" cy="11135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543"/>
            <a:ext cx="7766050" cy="115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377544"/>
            <a:ext cx="7766050" cy="32060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>
                <a:solidFill>
                  <a:srgbClr val="C2822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8"/>
            <a:ext cx="7772400" cy="19965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3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51"/>
            <a:ext cx="7772400" cy="895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rgbClr val="2D637F"/>
                </a:solidFill>
              </a:defRPr>
            </a:lvl1pPr>
            <a:lvl2pPr marL="456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72053"/>
            <a:ext cx="74644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2097758"/>
            <a:ext cx="3717925" cy="282349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6" y="2097758"/>
            <a:ext cx="3746500" cy="2823495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D637F"/>
                </a:solidFill>
              </a:defRPr>
            </a:lvl1pPr>
            <a:lvl2pPr>
              <a:defRPr sz="1900">
                <a:solidFill>
                  <a:srgbClr val="2D637F"/>
                </a:solidFill>
              </a:defRPr>
            </a:lvl2pPr>
            <a:lvl3pPr>
              <a:defRPr sz="17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9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81"/>
            <a:ext cx="5486400" cy="3371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6961" indent="0">
              <a:buNone/>
              <a:defRPr sz="2700"/>
            </a:lvl2pPr>
            <a:lvl3pPr marL="913920" indent="0">
              <a:buNone/>
              <a:defRPr sz="2300"/>
            </a:lvl3pPr>
            <a:lvl4pPr marL="1370882" indent="0">
              <a:buNone/>
              <a:defRPr sz="1900"/>
            </a:lvl4pPr>
            <a:lvl5pPr marL="1827843" indent="0">
              <a:buNone/>
              <a:defRPr sz="1900"/>
            </a:lvl5pPr>
            <a:lvl6pPr marL="2284806" indent="0">
              <a:buNone/>
              <a:defRPr sz="1900"/>
            </a:lvl6pPr>
            <a:lvl7pPr marL="2741765" indent="0">
              <a:buNone/>
              <a:defRPr sz="1900"/>
            </a:lvl7pPr>
            <a:lvl8pPr marL="3198727" indent="0">
              <a:buNone/>
              <a:defRPr sz="1900"/>
            </a:lvl8pPr>
            <a:lvl9pPr marL="3655688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36"/>
            <a:ext cx="5486400" cy="477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61" indent="0">
              <a:buNone/>
              <a:defRPr sz="1200"/>
            </a:lvl2pPr>
            <a:lvl3pPr marL="913920" indent="0">
              <a:buNone/>
              <a:defRPr sz="1000"/>
            </a:lvl3pPr>
            <a:lvl4pPr marL="1370882" indent="0">
              <a:buNone/>
              <a:defRPr sz="1000"/>
            </a:lvl4pPr>
            <a:lvl5pPr marL="1827843" indent="0">
              <a:buNone/>
              <a:defRPr sz="1000"/>
            </a:lvl5pPr>
            <a:lvl6pPr marL="2284806" indent="0">
              <a:buNone/>
              <a:defRPr sz="1000"/>
            </a:lvl6pPr>
            <a:lvl7pPr marL="2741765" indent="0">
              <a:buNone/>
              <a:defRPr sz="1000"/>
            </a:lvl7pPr>
            <a:lvl8pPr marL="3198727" indent="0">
              <a:buNone/>
              <a:defRPr sz="1000"/>
            </a:lvl8pPr>
            <a:lvl9pPr marL="365568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1041998"/>
            <a:ext cx="3008313" cy="40498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4" y="1042001"/>
            <a:ext cx="4537075" cy="365700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6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531661"/>
            <a:ext cx="3008313" cy="3167348"/>
          </a:xfrm>
        </p:spPr>
        <p:txBody>
          <a:bodyPr/>
          <a:lstStyle>
            <a:lvl1pPr marL="0" indent="0">
              <a:buNone/>
              <a:defRPr sz="1400"/>
            </a:lvl1pPr>
            <a:lvl2pPr marL="456961" indent="0">
              <a:buNone/>
              <a:defRPr sz="1200"/>
            </a:lvl2pPr>
            <a:lvl3pPr marL="913920" indent="0">
              <a:buNone/>
              <a:defRPr sz="1000"/>
            </a:lvl3pPr>
            <a:lvl4pPr marL="1370882" indent="0">
              <a:buNone/>
              <a:defRPr sz="1000"/>
            </a:lvl4pPr>
            <a:lvl5pPr marL="1827843" indent="0">
              <a:buNone/>
              <a:defRPr sz="1000"/>
            </a:lvl5pPr>
            <a:lvl6pPr marL="2284806" indent="0">
              <a:buNone/>
              <a:defRPr sz="1000"/>
            </a:lvl6pPr>
            <a:lvl7pPr marL="2741765" indent="0">
              <a:buNone/>
              <a:defRPr sz="1000"/>
            </a:lvl7pPr>
            <a:lvl8pPr marL="3198727" indent="0">
              <a:buNone/>
              <a:defRPr sz="1000"/>
            </a:lvl8pPr>
            <a:lvl9pPr marL="3655688" indent="0">
              <a:buNone/>
              <a:defRPr sz="10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1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62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160729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321457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482186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642915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562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71" y="5307263"/>
            <a:ext cx="184636" cy="353897"/>
          </a:xfrm>
          <a:prstGeom prst="rect">
            <a:avLst/>
          </a:prstGeom>
          <a:noFill/>
        </p:spPr>
        <p:txBody>
          <a:bodyPr wrap="none" lIns="91393" tIns="45697" rIns="91393" bIns="45697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3"/>
            <a:ext cx="8229600" cy="1143000"/>
          </a:xfrm>
          <a:prstGeom prst="rect">
            <a:avLst/>
          </a:prstGeom>
        </p:spPr>
        <p:txBody>
          <a:bodyPr vert="horz" lIns="91393" tIns="45697" rIns="91393" bIns="45697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8"/>
            <a:ext cx="8229600" cy="2526420"/>
          </a:xfrm>
          <a:prstGeom prst="rect">
            <a:avLst/>
          </a:prstGeom>
        </p:spPr>
        <p:txBody>
          <a:bodyPr vert="horz" lIns="91393" tIns="45697" rIns="91393" bIns="45697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4510" y="11"/>
            <a:ext cx="2869493" cy="23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" y="5598566"/>
            <a:ext cx="9170736" cy="1330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9051" y="6019298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6961" rtl="0" eaLnBrk="1" latinLnBrk="0" hangingPunct="1">
        <a:spcBef>
          <a:spcPct val="0"/>
        </a:spcBef>
        <a:buNone/>
        <a:defRPr sz="5100" kern="1200">
          <a:solidFill>
            <a:srgbClr val="C282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722" indent="-342722" algn="l" defTabSz="456961" rtl="0" eaLnBrk="1" latinLnBrk="0" hangingPunct="1">
        <a:spcBef>
          <a:spcPct val="20000"/>
        </a:spcBef>
        <a:buFont typeface="Arial"/>
        <a:buChar char="•"/>
        <a:defRPr sz="2700" kern="1200">
          <a:solidFill>
            <a:srgbClr val="2D63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561" indent="-285599" algn="l" defTabSz="456961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C282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403" indent="-228481" algn="l" defTabSz="456961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2D63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362" indent="-228481" algn="l" defTabSz="456961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325" indent="-228481" algn="l" defTabSz="456961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285" indent="-228481" algn="l" defTabSz="45696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81" algn="l" defTabSz="45696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9" indent="-228481" algn="l" defTabSz="45696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8" indent="-228481" algn="l" defTabSz="45696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1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3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6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5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7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8" algn="l" defTabSz="4569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C28220"/>
                </a:solidFill>
              </a:rPr>
              <a:t>Welcome </a:t>
            </a:r>
            <a:r>
              <a:rPr lang="en-US" sz="4800" smtClean="0">
                <a:solidFill>
                  <a:srgbClr val="C28220"/>
                </a:solidFill>
              </a:rPr>
              <a:t>and Overview</a:t>
            </a:r>
            <a:endParaRPr lang="en-US" sz="2800" i="1" dirty="0">
              <a:solidFill>
                <a:srgbClr val="2D637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64"/>
            <a:ext cx="7315200" cy="111359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Tsu</a:t>
            </a:r>
            <a:r>
              <a:rPr lang="en-US" sz="2800" dirty="0" smtClean="0"/>
              <a:t>-Jae King Liu</a:t>
            </a:r>
          </a:p>
          <a:p>
            <a:r>
              <a:rPr lang="en-US" sz="2800" i="1" dirty="0" smtClean="0"/>
              <a:t>Vice Provost, Academic and Space Planning</a:t>
            </a:r>
          </a:p>
          <a:p>
            <a:endParaRPr lang="en-US" sz="2800" i="1" dirty="0"/>
          </a:p>
          <a:p>
            <a:r>
              <a:rPr lang="en-US" sz="2800" dirty="0" smtClean="0"/>
              <a:t>March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990600"/>
            <a:ext cx="7924797" cy="895853"/>
          </a:xfrm>
          <a:prstGeom prst="rect">
            <a:avLst/>
          </a:prstGeom>
        </p:spPr>
        <p:txBody>
          <a:bodyPr vert="horz" lIns="91393" tIns="45697" rIns="91393" bIns="45697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6961" rtl="0" eaLnBrk="1" latinLnBrk="0" hangingPunct="1">
              <a:spcBef>
                <a:spcPct val="0"/>
              </a:spcBef>
              <a:buNone/>
              <a:defRPr sz="5100" kern="1200">
                <a:solidFill>
                  <a:srgbClr val="C2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i="1" dirty="0">
              <a:ln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Partnering with UC Berkeley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12893"/>
            <a:ext cx="8686796" cy="4044907"/>
          </a:xfrm>
        </p:spPr>
        <p:txBody>
          <a:bodyPr>
            <a:normAutofit/>
          </a:bodyPr>
          <a:lstStyle/>
          <a:p>
            <a:r>
              <a:rPr lang="en-US" dirty="0" smtClean="0"/>
              <a:t>With sufficient faculty interest and commitment, a Memorandum of Understanding may be established</a:t>
            </a:r>
          </a:p>
          <a:p>
            <a:pPr lvl="1"/>
            <a:r>
              <a:rPr lang="en-US" dirty="0" smtClean="0"/>
              <a:t>Non-binding statement of interest to collaborate</a:t>
            </a:r>
          </a:p>
          <a:p>
            <a:pPr lvl="1"/>
            <a:r>
              <a:rPr lang="en-US" dirty="0" smtClean="0"/>
              <a:t>Facilitates exchange of scholars and </a:t>
            </a:r>
            <a:r>
              <a:rPr lang="en-US" dirty="0"/>
              <a:t>student </a:t>
            </a:r>
            <a:r>
              <a:rPr lang="en-US" dirty="0" smtClean="0"/>
              <a:t>researchers, sharing </a:t>
            </a:r>
            <a:r>
              <a:rPr lang="en-US" dirty="0"/>
              <a:t>of academic, teaching and research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Basis </a:t>
            </a:r>
            <a:r>
              <a:rPr lang="en-US" dirty="0"/>
              <a:t>for </a:t>
            </a:r>
            <a:r>
              <a:rPr lang="en-US" dirty="0" smtClean="0"/>
              <a:t>more detailed agreements in the future</a:t>
            </a:r>
            <a:endParaRPr lang="en-US" dirty="0"/>
          </a:p>
          <a:p>
            <a:r>
              <a:rPr lang="en-US" dirty="0" smtClean="0"/>
              <a:t>GEO facilitates MOUs by</a:t>
            </a:r>
            <a:endParaRPr lang="en-US" dirty="0"/>
          </a:p>
          <a:p>
            <a:pPr lvl="1"/>
            <a:r>
              <a:rPr lang="en-US" dirty="0" smtClean="0"/>
              <a:t>Providing templates and review</a:t>
            </a:r>
          </a:p>
          <a:p>
            <a:pPr lvl="1"/>
            <a:r>
              <a:rPr lang="en-US" dirty="0" smtClean="0"/>
              <a:t>Tracking, evaluating and renew agreements as needed</a:t>
            </a:r>
          </a:p>
        </p:txBody>
      </p:sp>
    </p:spTree>
    <p:extLst>
      <p:ext uri="{BB962C8B-B14F-4D97-AF65-F5344CB8AC3E}">
        <p14:creationId xmlns:p14="http://schemas.microsoft.com/office/powerpoint/2010/main" val="2264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12893"/>
            <a:ext cx="8153396" cy="434970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pecific and formal agreements</a:t>
            </a:r>
          </a:p>
          <a:p>
            <a:pPr lvl="1"/>
            <a:r>
              <a:rPr lang="en-US" dirty="0" smtClean="0"/>
              <a:t>What are the shared research interests?</a:t>
            </a:r>
          </a:p>
          <a:p>
            <a:pPr lvl="1"/>
            <a:r>
              <a:rPr lang="en-US" dirty="0" smtClean="0"/>
              <a:t>What unique resources or opportunities does each party bring to the collaboration?</a:t>
            </a:r>
          </a:p>
          <a:p>
            <a:pPr lvl="1"/>
            <a:r>
              <a:rPr lang="en-US" dirty="0" smtClean="0"/>
              <a:t>Are there sufficient resources (faculty </a:t>
            </a:r>
            <a:r>
              <a:rPr lang="en-US" dirty="0"/>
              <a:t>and staff time; space, facilities, and equipment; </a:t>
            </a:r>
            <a:r>
              <a:rPr lang="en-US" dirty="0" smtClean="0"/>
              <a:t>funding) to support the partnership?</a:t>
            </a:r>
          </a:p>
          <a:p>
            <a:r>
              <a:rPr lang="en-US" dirty="0" smtClean="0"/>
              <a:t>Typically facilitated by the departments involved, GEO, and/or the Sponsored Projects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Global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377544"/>
            <a:ext cx="8229596" cy="4261256"/>
          </a:xfrm>
        </p:spPr>
        <p:txBody>
          <a:bodyPr>
            <a:normAutofit/>
          </a:bodyPr>
          <a:lstStyle/>
          <a:p>
            <a:r>
              <a:rPr lang="en-US" dirty="0"/>
              <a:t>Large </a:t>
            </a:r>
            <a:r>
              <a:rPr lang="en-US" dirty="0" smtClean="0"/>
              <a:t>(multi-disciplinary</a:t>
            </a:r>
            <a:r>
              <a:rPr lang="en-US" dirty="0"/>
              <a:t>) Strategic Partnerships coordinated at the </a:t>
            </a:r>
            <a:r>
              <a:rPr lang="en-US"/>
              <a:t>campus </a:t>
            </a:r>
            <a:r>
              <a:rPr lang="en-US" smtClean="0"/>
              <a:t>level</a:t>
            </a:r>
            <a:endParaRPr lang="en-US" dirty="0" smtClean="0"/>
          </a:p>
          <a:p>
            <a:pPr lvl="1"/>
            <a:r>
              <a:rPr lang="en-US" dirty="0" smtClean="0"/>
              <a:t>Centered </a:t>
            </a:r>
            <a:r>
              <a:rPr lang="en-US" dirty="0"/>
              <a:t>around topics of mutual interest to </a:t>
            </a:r>
            <a:r>
              <a:rPr lang="en-US" dirty="0" smtClean="0"/>
              <a:t>faculty at Berkeley and at one </a:t>
            </a:r>
            <a:r>
              <a:rPr lang="en-US" dirty="0"/>
              <a:t>or </a:t>
            </a:r>
            <a:r>
              <a:rPr lang="en-US" dirty="0" smtClean="0"/>
              <a:t>more international universities</a:t>
            </a:r>
          </a:p>
          <a:p>
            <a:pPr lvl="1"/>
            <a:r>
              <a:rPr lang="en-US" dirty="0" smtClean="0"/>
              <a:t>Built upon a strong foundation of existing collaborations, with many </a:t>
            </a:r>
            <a:r>
              <a:rPr lang="en-US" dirty="0"/>
              <a:t>faculty-to-faculty interactions and exchanges in research and </a:t>
            </a:r>
            <a:r>
              <a:rPr lang="en-US" dirty="0" smtClean="0"/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844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377544"/>
            <a:ext cx="8305796" cy="4566056"/>
          </a:xfrm>
        </p:spPr>
        <p:txBody>
          <a:bodyPr>
            <a:normAutofit/>
          </a:bodyPr>
          <a:lstStyle/>
          <a:p>
            <a:r>
              <a:rPr lang="en-US" dirty="0"/>
              <a:t>UC Berkeley </a:t>
            </a:r>
            <a:r>
              <a:rPr lang="en-US" dirty="0" smtClean="0"/>
              <a:t>stands out for its commitment to academic </a:t>
            </a:r>
            <a:r>
              <a:rPr lang="en-US" dirty="0"/>
              <a:t>excellence, access, </a:t>
            </a:r>
            <a:r>
              <a:rPr lang="en-US" dirty="0" smtClean="0"/>
              <a:t>and </a:t>
            </a:r>
            <a:r>
              <a:rPr lang="en-US" dirty="0"/>
              <a:t>public </a:t>
            </a:r>
            <a:r>
              <a:rPr lang="en-US" dirty="0" smtClean="0"/>
              <a:t>service. </a:t>
            </a:r>
          </a:p>
          <a:p>
            <a:pPr lvl="1"/>
            <a:r>
              <a:rPr lang="en-US" dirty="0" smtClean="0"/>
              <a:t>A culture of openness</a:t>
            </a:r>
            <a:r>
              <a:rPr lang="en-US" dirty="0"/>
              <a:t>, </a:t>
            </a:r>
            <a:r>
              <a:rPr lang="en-US" dirty="0" smtClean="0"/>
              <a:t>freedom, </a:t>
            </a:r>
            <a:r>
              <a:rPr lang="en-US" dirty="0"/>
              <a:t>and </a:t>
            </a:r>
            <a:r>
              <a:rPr lang="en-US" dirty="0" smtClean="0"/>
              <a:t>acceptance </a:t>
            </a:r>
            <a:r>
              <a:rPr lang="en-US" dirty="0" smtClean="0">
                <a:sym typeface="Symbol"/>
              </a:rPr>
              <a:t> </a:t>
            </a:r>
            <a:r>
              <a:rPr lang="en-US" dirty="0" smtClean="0"/>
              <a:t>academically, artistically</a:t>
            </a:r>
            <a:r>
              <a:rPr lang="en-US" dirty="0"/>
              <a:t>, </a:t>
            </a:r>
            <a:r>
              <a:rPr lang="en-US" dirty="0" smtClean="0"/>
              <a:t>politically, </a:t>
            </a:r>
            <a:r>
              <a:rPr lang="en-US" dirty="0"/>
              <a:t>and </a:t>
            </a:r>
            <a:r>
              <a:rPr lang="en-US" dirty="0" smtClean="0"/>
              <a:t>culturally.</a:t>
            </a:r>
            <a:r>
              <a:rPr lang="en-US" dirty="0"/>
              <a:t> 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We welcome all who share our values and passion for discovery and innovation to join in our mission</a:t>
            </a:r>
          </a:p>
          <a:p>
            <a:pPr lvl="1"/>
            <a:r>
              <a:rPr lang="en-US" dirty="0" smtClean="0"/>
              <a:t>Educate future leaders</a:t>
            </a:r>
          </a:p>
          <a:p>
            <a:pPr lvl="1"/>
            <a:r>
              <a:rPr lang="en-US" dirty="0" smtClean="0"/>
              <a:t>Create new knowledge</a:t>
            </a:r>
          </a:p>
          <a:p>
            <a:pPr lvl="1"/>
            <a:r>
              <a:rPr lang="en-US" dirty="0" smtClean="0"/>
              <a:t>Serve society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campu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39" y="23052"/>
            <a:ext cx="91852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981200"/>
            <a:ext cx="37338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eaLnBrk="0" hangingPunct="0">
              <a:spcBef>
                <a:spcPts val="1200"/>
              </a:spcBef>
              <a:buSzPct val="100000"/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ts val="400"/>
              </a:spcBef>
              <a:buSzPct val="100000"/>
              <a:buFont typeface="Arial" charset="0"/>
              <a:buChar char="•"/>
              <a:defRPr sz="24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500" smtClean="0">
              <a:solidFill>
                <a:srgbClr val="AC25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7040" y="852928"/>
            <a:ext cx="3733800" cy="2971800"/>
          </a:xfrm>
        </p:spPr>
        <p:txBody>
          <a:bodyPr>
            <a:normAutofit/>
          </a:bodyPr>
          <a:lstStyle/>
          <a:p>
            <a:pPr marL="0" indent="3175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Global Universities</a:t>
            </a:r>
          </a:p>
          <a:p>
            <a:pPr marL="0" indent="3175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News </a:t>
            </a:r>
            <a:r>
              <a:rPr lang="en-US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World </a:t>
            </a: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 (2017)</a:t>
            </a:r>
          </a:p>
          <a:p>
            <a:pPr marL="798513" indent="-217488">
              <a:spcBef>
                <a:spcPct val="0"/>
              </a:spcBef>
              <a:buFont typeface="+mj-lt"/>
              <a:buAutoNum type="arabicPeriod"/>
              <a:tabLst>
                <a:tab pos="906463" algn="l"/>
              </a:tabLst>
            </a:pP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Harvard</a:t>
            </a:r>
          </a:p>
          <a:p>
            <a:pPr marL="798513" indent="-217488">
              <a:spcBef>
                <a:spcPct val="0"/>
              </a:spcBef>
              <a:buFont typeface="+mj-lt"/>
              <a:buAutoNum type="arabicPeriod"/>
              <a:tabLst>
                <a:tab pos="906463" algn="l"/>
              </a:tabLst>
            </a:pP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</a:t>
            </a:r>
            <a:endParaRPr lang="en-US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8513" indent="-217488">
              <a:spcBef>
                <a:spcPct val="0"/>
              </a:spcBef>
              <a:buFont typeface="+mj-lt"/>
              <a:buAutoNum type="arabicPeriod"/>
              <a:tabLst>
                <a:tab pos="906463" algn="l"/>
              </a:tabLst>
            </a:pPr>
            <a:r>
              <a:rPr lang="en-US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Stanford/</a:t>
            </a:r>
            <a:r>
              <a:rPr lang="en-US" alt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Berkeley</a:t>
            </a:r>
          </a:p>
          <a:p>
            <a:pPr marL="231775" indent="0">
              <a:spcBef>
                <a:spcPct val="0"/>
              </a:spcBef>
              <a:buNone/>
            </a:pPr>
            <a:endParaRPr lang="en-US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690996" y="838200"/>
            <a:ext cx="4406900" cy="24622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Number of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Top 5 ranked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Depts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National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Research Council Survey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of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Graduate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Programs (2010)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 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 1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. Berkeley: 43</a:t>
            </a:r>
          </a:p>
          <a:p>
            <a:pPr marL="457200" indent="-220663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2. Harvard: 40</a:t>
            </a:r>
          </a:p>
          <a:p>
            <a:pPr marL="457200" indent="-220663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3. Stanford: 30</a:t>
            </a:r>
          </a:p>
        </p:txBody>
      </p:sp>
      <p:sp>
        <p:nvSpPr>
          <p:cNvPr id="9222" name="Title 7"/>
          <p:cNvSpPr>
            <a:spLocks noGrp="1"/>
          </p:cNvSpPr>
          <p:nvPr>
            <p:ph type="title"/>
          </p:nvPr>
        </p:nvSpPr>
        <p:spPr>
          <a:xfrm>
            <a:off x="457200" y="38420"/>
            <a:ext cx="8686800" cy="914400"/>
          </a:xfrm>
        </p:spPr>
        <p:txBody>
          <a:bodyPr anchor="t">
            <a:norm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 Berkeley today: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0126" y="5739847"/>
            <a:ext cx="5645426" cy="110799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Fall 2015 numbers: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Total Enrollment: 40,173 (27% Graduate)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Calibri" pitchFamily="34" charset="0"/>
              </a:rPr>
              <a:t>Faculty FTE: 1865</a:t>
            </a:r>
          </a:p>
        </p:txBody>
      </p:sp>
    </p:spTree>
    <p:extLst>
      <p:ext uri="{BB962C8B-B14F-4D97-AF65-F5344CB8AC3E}">
        <p14:creationId xmlns:p14="http://schemas.microsoft.com/office/powerpoint/2010/main" val="20620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Tradition of Excellence…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1981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552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67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209925"/>
            <a:ext cx="2476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2" y="6273210"/>
            <a:ext cx="45391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http://www.berkeley.edu/about/bythenumbers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51" y="1066800"/>
            <a:ext cx="1779549" cy="20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94343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Access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2" y="6273210"/>
            <a:ext cx="45391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http://www.berkeley.edu/about/bythenumbers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3581400" cy="42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2589852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543"/>
            <a:ext cx="8686796" cy="1150350"/>
          </a:xfrm>
        </p:spPr>
        <p:txBody>
          <a:bodyPr>
            <a:normAutofit/>
          </a:bodyPr>
          <a:lstStyle/>
          <a:p>
            <a:r>
              <a:rPr lang="en-US" dirty="0" smtClean="0"/>
              <a:t>Innovation and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7" y="1021495"/>
            <a:ext cx="8505562" cy="514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UC Berkeley has a legacy of innovation resulting in new products, companies and industries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7623985" cy="36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543"/>
            <a:ext cx="8686796" cy="1150350"/>
          </a:xfrm>
        </p:spPr>
        <p:txBody>
          <a:bodyPr>
            <a:normAutofit/>
          </a:bodyPr>
          <a:lstStyle/>
          <a:p>
            <a:r>
              <a:rPr lang="en-US" dirty="0" smtClean="0"/>
              <a:t>Global Engagement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7" y="1107989"/>
            <a:ext cx="8505562" cy="5140411"/>
          </a:xfrm>
        </p:spPr>
        <p:txBody>
          <a:bodyPr>
            <a:normAutofit/>
          </a:bodyPr>
          <a:lstStyle/>
          <a:p>
            <a:r>
              <a:rPr lang="en-US" dirty="0" smtClean="0"/>
              <a:t>Goals/Objectives</a:t>
            </a:r>
          </a:p>
          <a:p>
            <a:pPr lvl="1"/>
            <a:r>
              <a:rPr lang="en-US" dirty="0" smtClean="0"/>
              <a:t>Give faculty &amp; students access to world-class experiences and resources not available at Berkeley</a:t>
            </a:r>
          </a:p>
          <a:p>
            <a:pPr lvl="2"/>
            <a:r>
              <a:rPr lang="en-US" dirty="0"/>
              <a:t>Global </a:t>
            </a:r>
            <a:r>
              <a:rPr lang="en-US" dirty="0" smtClean="0"/>
              <a:t>perspective</a:t>
            </a:r>
            <a:r>
              <a:rPr lang="en-US" dirty="0"/>
              <a:t>, personal </a:t>
            </a:r>
            <a:r>
              <a:rPr lang="en-US" dirty="0" smtClean="0"/>
              <a:t>development, expanded opportunities</a:t>
            </a:r>
          </a:p>
          <a:p>
            <a:pPr lvl="1"/>
            <a:r>
              <a:rPr lang="en-US" dirty="0" smtClean="0"/>
              <a:t>Bring new resources to Berkeley to bolster its mission in education, </a:t>
            </a:r>
            <a:r>
              <a:rPr lang="en-US" dirty="0"/>
              <a:t>research</a:t>
            </a:r>
            <a:r>
              <a:rPr lang="en-US" dirty="0" smtClean="0"/>
              <a:t>, and service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Criteria for International Partnerships</a:t>
            </a:r>
          </a:p>
          <a:p>
            <a:pPr lvl="1"/>
            <a:r>
              <a:rPr lang="en-US" dirty="0" smtClean="0"/>
              <a:t>Alignment with Berkeley traditions of excellence </a:t>
            </a:r>
            <a:r>
              <a:rPr lang="en-US" dirty="0"/>
              <a:t>&amp;</a:t>
            </a:r>
            <a:r>
              <a:rPr lang="en-US" dirty="0" smtClean="0"/>
              <a:t> access </a:t>
            </a:r>
          </a:p>
          <a:p>
            <a:pPr lvl="1"/>
            <a:r>
              <a:rPr lang="en-US" dirty="0" smtClean="0"/>
              <a:t>F</a:t>
            </a:r>
            <a:r>
              <a:rPr lang="en-US" dirty="0"/>
              <a:t>aculty interest &amp; </a:t>
            </a:r>
            <a:r>
              <a:rPr lang="en-US" dirty="0" smtClean="0"/>
              <a:t>uniqueness </a:t>
            </a:r>
            <a:r>
              <a:rPr lang="en-US" dirty="0"/>
              <a:t>of value </a:t>
            </a:r>
            <a:r>
              <a:rPr lang="en-US" dirty="0" smtClean="0"/>
              <a:t>proposition</a:t>
            </a:r>
          </a:p>
          <a:p>
            <a:pPr lvl="1"/>
            <a:r>
              <a:rPr lang="en-US" dirty="0" smtClean="0"/>
              <a:t>Adequate resources (seed funding, space) at Berkeley</a:t>
            </a:r>
          </a:p>
        </p:txBody>
      </p:sp>
    </p:spTree>
    <p:extLst>
      <p:ext uri="{BB962C8B-B14F-4D97-AF65-F5344CB8AC3E}">
        <p14:creationId xmlns:p14="http://schemas.microsoft.com/office/powerpoint/2010/main" val="654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Engagement Office</a:t>
            </a:r>
            <a:endParaRPr lang="en-US" dirty="0"/>
          </a:p>
        </p:txBody>
      </p:sp>
      <p:sp>
        <p:nvSpPr>
          <p:cNvPr id="94" name="Shape 94"/>
          <p:cNvSpPr>
            <a:spLocks noGrp="1"/>
          </p:cNvSpPr>
          <p:nvPr>
            <p:ph idx="1"/>
          </p:nvPr>
        </p:nvSpPr>
        <p:spPr>
          <a:xfrm>
            <a:off x="457204" y="1066800"/>
            <a:ext cx="8381996" cy="449580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r>
              <a:rPr lang="en-US" dirty="0" smtClean="0"/>
              <a:t>Mission:</a:t>
            </a:r>
          </a:p>
          <a:p>
            <a:pPr marL="742739" lvl="1" indent="-342900"/>
            <a:r>
              <a:rPr lang="en-US" dirty="0" smtClean="0"/>
              <a:t>Support and facilitate UC </a:t>
            </a:r>
            <a:r>
              <a:rPr lang="en-US" dirty="0"/>
              <a:t>Berkeley’s global </a:t>
            </a:r>
            <a:r>
              <a:rPr lang="en-US" dirty="0" smtClean="0"/>
              <a:t>strategy</a:t>
            </a:r>
          </a:p>
          <a:p>
            <a:r>
              <a:rPr lang="en-US" dirty="0" smtClean="0"/>
              <a:t>Activities:</a:t>
            </a:r>
            <a:endParaRPr lang="en-US" dirty="0"/>
          </a:p>
          <a:p>
            <a:pPr lvl="1"/>
            <a:r>
              <a:rPr lang="en-US" dirty="0"/>
              <a:t>Host international delegations and connect visitors to appropriate UC Berkeley staff and faculty</a:t>
            </a:r>
          </a:p>
          <a:p>
            <a:pPr lvl="1"/>
            <a:r>
              <a:rPr lang="en-US" dirty="0" smtClean="0"/>
              <a:t>Provide templates, liaise between departments, and review agreements for new partnerships 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database on UC Berkeley’s global </a:t>
            </a:r>
            <a:r>
              <a:rPr lang="en-US" dirty="0" smtClean="0"/>
              <a:t>activity </a:t>
            </a:r>
            <a:r>
              <a:rPr lang="en-US" sz="2000" dirty="0" smtClean="0"/>
              <a:t>(agreements</a:t>
            </a:r>
            <a:r>
              <a:rPr lang="en-US" sz="2000" dirty="0"/>
              <a:t>, </a:t>
            </a:r>
            <a:r>
              <a:rPr lang="en-US" sz="2000" dirty="0" smtClean="0"/>
              <a:t>delegation visits, research collaborations)</a:t>
            </a:r>
            <a:endParaRPr lang="en-US" sz="2000" dirty="0"/>
          </a:p>
          <a:p>
            <a:pPr lvl="1"/>
            <a:r>
              <a:rPr lang="en-US" dirty="0" smtClean="0"/>
              <a:t>Advise  units on </a:t>
            </a:r>
            <a:r>
              <a:rPr lang="en-US" dirty="0"/>
              <a:t>best practices for global engagement</a:t>
            </a:r>
          </a:p>
          <a:p>
            <a:pPr lvl="1"/>
            <a:r>
              <a:rPr lang="en-US" dirty="0"/>
              <a:t>Identify potential partnerships and evaluate existing </a:t>
            </a:r>
            <a:r>
              <a:rPr lang="en-US" dirty="0" smtClean="0"/>
              <a:t>ones</a:t>
            </a:r>
          </a:p>
        </p:txBody>
      </p:sp>
    </p:spTree>
    <p:extLst>
      <p:ext uri="{BB962C8B-B14F-4D97-AF65-F5344CB8AC3E}">
        <p14:creationId xmlns:p14="http://schemas.microsoft.com/office/powerpoint/2010/main" val="4112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International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377544"/>
            <a:ext cx="8381996" cy="3206078"/>
          </a:xfrm>
        </p:spPr>
        <p:txBody>
          <a:bodyPr/>
          <a:lstStyle/>
          <a:p>
            <a:r>
              <a:rPr lang="en-US" dirty="0" smtClean="0"/>
              <a:t>Can be at the faculty, departmental, college/school, or campus level</a:t>
            </a:r>
          </a:p>
          <a:p>
            <a:r>
              <a:rPr lang="en-US" dirty="0" smtClean="0"/>
              <a:t>Require a strong foundation of mutually beneficial faculty collaborations</a:t>
            </a:r>
          </a:p>
          <a:p>
            <a:pPr lvl="1"/>
            <a:r>
              <a:rPr lang="en-US" dirty="0" smtClean="0"/>
              <a:t>Shared values and research interests are key to success</a:t>
            </a:r>
          </a:p>
        </p:txBody>
      </p:sp>
    </p:spTree>
    <p:extLst>
      <p:ext uri="{BB962C8B-B14F-4D97-AF65-F5344CB8AC3E}">
        <p14:creationId xmlns:p14="http://schemas.microsoft.com/office/powerpoint/2010/main" val="7876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543"/>
            <a:ext cx="8229596" cy="1150350"/>
          </a:xfrm>
        </p:spPr>
        <p:txBody>
          <a:bodyPr>
            <a:normAutofit/>
          </a:bodyPr>
          <a:lstStyle/>
          <a:p>
            <a:r>
              <a:rPr lang="en-US" dirty="0" smtClean="0"/>
              <a:t>Faculty Collaborations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4" y="1066800"/>
            <a:ext cx="776605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Can be cultivated through</a:t>
            </a:r>
          </a:p>
          <a:p>
            <a:pPr lvl="1"/>
            <a:r>
              <a:rPr lang="en-US" dirty="0" smtClean="0"/>
              <a:t>Theme-based workshops</a:t>
            </a:r>
          </a:p>
          <a:p>
            <a:pPr lvl="1"/>
            <a:r>
              <a:rPr lang="en-US" dirty="0" smtClean="0"/>
              <a:t>Seed funding for collaborative projects</a:t>
            </a: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381000" y="2438400"/>
            <a:ext cx="8534400" cy="2819400"/>
          </a:xfrm>
          <a:prstGeom prst="rect">
            <a:avLst/>
          </a:prstGeom>
        </p:spPr>
        <p:txBody>
          <a:bodyPr vert="horz" lIns="91393" tIns="45697" rIns="91393" bIns="45697" rtlCol="0">
            <a:normAutofit/>
          </a:bodyPr>
          <a:lstStyle>
            <a:lvl1pPr marL="342722" indent="-342722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rgbClr val="2D6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61" indent="-285599" algn="l" defTabSz="456961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rgbClr val="C282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403" indent="-228481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rgbClr val="2D6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362" indent="-228481" algn="l" defTabSz="456961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2D6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325" indent="-228481" algn="l" defTabSz="456961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D6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285" indent="-228481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46" indent="-228481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09" indent="-228481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68" indent="-228481" algn="l" defTabSz="45696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pace for incubating/accelerating new partnerships</a:t>
            </a:r>
            <a:endParaRPr lang="en-US" dirty="0" smtClean="0"/>
          </a:p>
          <a:p>
            <a:pPr marL="914400" lvl="1" indent="-396875">
              <a:buFont typeface="Wingdings" panose="05000000000000000000" pitchFamily="2" charset="2"/>
              <a:buChar char=""/>
            </a:pPr>
            <a:r>
              <a:rPr lang="en-US" dirty="0" smtClean="0"/>
              <a:t>Meeting rooms (w/ videoconferencing)</a:t>
            </a:r>
          </a:p>
          <a:p>
            <a:pPr marL="914400" lvl="1" indent="-396875">
              <a:buFont typeface="Wingdings" panose="05000000000000000000" pitchFamily="2" charset="2"/>
              <a:buChar char=""/>
            </a:pPr>
            <a:r>
              <a:rPr lang="en-US" dirty="0" smtClean="0"/>
              <a:t>Offices</a:t>
            </a:r>
          </a:p>
          <a:p>
            <a:pPr marL="914400" lvl="1" indent="-396875">
              <a:buFont typeface="Wingdings" panose="05000000000000000000" pitchFamily="2" charset="2"/>
              <a:buChar char=""/>
            </a:pPr>
            <a:r>
              <a:rPr lang="en-US" dirty="0" err="1" smtClean="0"/>
              <a:t>Collaboratory</a:t>
            </a:r>
            <a:r>
              <a:rPr lang="en-US" dirty="0" smtClean="0"/>
              <a:t> and </a:t>
            </a:r>
          </a:p>
          <a:p>
            <a:pPr marL="517525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maker spaces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462886" y="4415403"/>
            <a:ext cx="2472670" cy="1685925"/>
            <a:chOff x="666161" y="4257675"/>
            <a:chExt cx="2472670" cy="16859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61" y="4257675"/>
              <a:ext cx="2472670" cy="1609725"/>
            </a:xfrm>
            <a:prstGeom prst="rect">
              <a:avLst/>
            </a:prstGeom>
            <a:noFill/>
            <a:ln w="9525">
              <a:solidFill>
                <a:srgbClr val="2D63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62000" y="5589657"/>
              <a:ext cx="237109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Berkeley Way West Bldg.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19600" y="3429000"/>
            <a:ext cx="4343398" cy="1495425"/>
            <a:chOff x="94597" y="3000375"/>
            <a:chExt cx="4343398" cy="14954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7" y="3000375"/>
              <a:ext cx="2594932" cy="1495425"/>
            </a:xfrm>
            <a:prstGeom prst="rect">
              <a:avLst/>
            </a:prstGeom>
            <a:noFill/>
            <a:ln w="9525">
              <a:solidFill>
                <a:srgbClr val="2D63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90195" y="4308276"/>
              <a:ext cx="1447800" cy="152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endCxn id="11" idx="1"/>
            </p:cNvCxnSpPr>
            <p:nvPr/>
          </p:nvCxnSpPr>
          <p:spPr>
            <a:xfrm>
              <a:off x="2657775" y="4299063"/>
              <a:ext cx="332420" cy="85413"/>
            </a:xfrm>
            <a:prstGeom prst="line">
              <a:avLst/>
            </a:prstGeom>
            <a:ln w="19050">
              <a:solidFill>
                <a:srgbClr val="2D637F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5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706</Words>
  <Application>Microsoft Macintosh PowerPoint</Application>
  <PresentationFormat>Letter Paper (8.5x11 in)</PresentationFormat>
  <Paragraphs>100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Symbol</vt:lpstr>
      <vt:lpstr>Times New Roman</vt:lpstr>
      <vt:lpstr>Verdana</vt:lpstr>
      <vt:lpstr>Wingdings</vt:lpstr>
      <vt:lpstr>Custom Design</vt:lpstr>
      <vt:lpstr>Welcome and Overview</vt:lpstr>
      <vt:lpstr>UC Berkeley today:</vt:lpstr>
      <vt:lpstr>A Tradition of Excellence…</vt:lpstr>
      <vt:lpstr>…and Access</vt:lpstr>
      <vt:lpstr>Innovation and Entrepreneurship</vt:lpstr>
      <vt:lpstr>Global Engagement Strategy</vt:lpstr>
      <vt:lpstr>Global Engagement Office</vt:lpstr>
      <vt:lpstr>International Partnerships</vt:lpstr>
      <vt:lpstr>Faculty Collaborations</vt:lpstr>
      <vt:lpstr>Partnering with UC Berkeley</vt:lpstr>
      <vt:lpstr>Partnership Development</vt:lpstr>
      <vt:lpstr>Berkeley Global Initiative</vt:lpstr>
      <vt:lpstr>Summary</vt:lpstr>
    </vt:vector>
  </TitlesOfParts>
  <Company>UC Berkeley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Microsoft Office User</cp:lastModifiedBy>
  <cp:revision>237</cp:revision>
  <cp:lastPrinted>2017-03-27T23:57:23Z</cp:lastPrinted>
  <dcterms:created xsi:type="dcterms:W3CDTF">2013-01-15T19:08:57Z</dcterms:created>
  <dcterms:modified xsi:type="dcterms:W3CDTF">2017-08-31T16:12:44Z</dcterms:modified>
</cp:coreProperties>
</file>