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9"/>
  </p:notesMasterIdLst>
  <p:handoutMasterIdLst>
    <p:handoutMasterId r:id="rId40"/>
  </p:handoutMasterIdLst>
  <p:sldIdLst>
    <p:sldId id="299" r:id="rId2"/>
    <p:sldId id="315" r:id="rId3"/>
    <p:sldId id="355" r:id="rId4"/>
    <p:sldId id="301" r:id="rId5"/>
    <p:sldId id="304" r:id="rId6"/>
    <p:sldId id="322" r:id="rId7"/>
    <p:sldId id="373" r:id="rId8"/>
    <p:sldId id="369" r:id="rId9"/>
    <p:sldId id="333" r:id="rId10"/>
    <p:sldId id="375" r:id="rId11"/>
    <p:sldId id="374" r:id="rId12"/>
    <p:sldId id="334" r:id="rId13"/>
    <p:sldId id="316" r:id="rId14"/>
    <p:sldId id="317" r:id="rId15"/>
    <p:sldId id="370" r:id="rId16"/>
    <p:sldId id="338" r:id="rId17"/>
    <p:sldId id="339" r:id="rId18"/>
    <p:sldId id="368" r:id="rId19"/>
    <p:sldId id="376" r:id="rId20"/>
    <p:sldId id="371" r:id="rId21"/>
    <p:sldId id="348" r:id="rId22"/>
    <p:sldId id="349" r:id="rId23"/>
    <p:sldId id="350" r:id="rId24"/>
    <p:sldId id="351" r:id="rId25"/>
    <p:sldId id="352" r:id="rId26"/>
    <p:sldId id="372" r:id="rId27"/>
    <p:sldId id="359" r:id="rId28"/>
    <p:sldId id="360" r:id="rId29"/>
    <p:sldId id="361" r:id="rId30"/>
    <p:sldId id="362" r:id="rId31"/>
    <p:sldId id="363" r:id="rId32"/>
    <p:sldId id="364" r:id="rId33"/>
    <p:sldId id="365" r:id="rId34"/>
    <p:sldId id="366" r:id="rId35"/>
    <p:sldId id="367" r:id="rId36"/>
    <p:sldId id="331" r:id="rId37"/>
    <p:sldId id="319" r:id="rId3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60">
          <p15:clr>
            <a:srgbClr val="A4A3A4"/>
          </p15:clr>
        </p15:guide>
        <p15:guide id="2" pos="57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Jae Liu" initials="T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99FF"/>
    <a:srgbClr val="C28220"/>
    <a:srgbClr val="2D637F"/>
    <a:srgbClr val="EAEAEA"/>
    <a:srgbClr val="E09E19"/>
    <a:srgbClr val="9DAD33"/>
    <a:srgbClr val="6C3302"/>
    <a:srgbClr val="584F29"/>
    <a:srgbClr val="ED4E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68" autoAdjust="0"/>
    <p:restoredTop sz="93581" autoAdjust="0"/>
  </p:normalViewPr>
  <p:slideViewPr>
    <p:cSldViewPr snapToGrid="0" snapToObjects="1">
      <p:cViewPr varScale="1">
        <p:scale>
          <a:sx n="129" d="100"/>
          <a:sy n="129" d="100"/>
        </p:scale>
        <p:origin x="-112" y="-1312"/>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5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2B03A1-0AD7-6F40-9D6A-4718ADC98316}"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en-US"/>
        </a:p>
      </dgm:t>
    </dgm:pt>
    <dgm:pt modelId="{38A7488E-7465-1249-8B53-95900565E562}">
      <dgm:prSet phldrT="[Text]" custT="1"/>
      <dgm:spPr>
        <a:noFill/>
        <a:ln>
          <a:noFill/>
        </a:ln>
        <a:effectLst/>
      </dgm:spPr>
      <dgm:t>
        <a:bodyPr/>
        <a:lstStyle/>
        <a:p>
          <a:r>
            <a:rPr lang="en-US" sz="2800" b="0" i="0" dirty="0" smtClean="0">
              <a:solidFill>
                <a:scrgbClr r="0" g="0" b="0"/>
              </a:solidFill>
              <a:latin typeface="FreightSans Pro Semibold"/>
              <a:cs typeface="FreightSans Pro Semibold"/>
            </a:rPr>
            <a:t>Key Areas</a:t>
          </a:r>
          <a:br>
            <a:rPr lang="en-US" sz="2800" b="0" i="0" dirty="0" smtClean="0">
              <a:solidFill>
                <a:scrgbClr r="0" g="0" b="0"/>
              </a:solidFill>
              <a:latin typeface="FreightSans Pro Semibold"/>
              <a:cs typeface="FreightSans Pro Semibold"/>
            </a:rPr>
          </a:br>
          <a:r>
            <a:rPr lang="en-US" sz="2800" b="0" i="0" dirty="0" smtClean="0">
              <a:solidFill>
                <a:scrgbClr r="0" g="0" b="0"/>
              </a:solidFill>
              <a:latin typeface="FreightSans Pro Semibold"/>
              <a:cs typeface="FreightSans Pro Semibold"/>
            </a:rPr>
            <a:t>for E&amp;I Plan</a:t>
          </a:r>
          <a:endParaRPr lang="en-US" sz="2800" b="0" i="0" dirty="0">
            <a:solidFill>
              <a:scrgbClr r="0" g="0" b="0"/>
            </a:solidFill>
            <a:latin typeface="FreightSans Pro Semibold"/>
            <a:cs typeface="FreightSans Pro Semibold"/>
          </a:endParaRPr>
        </a:p>
      </dgm:t>
    </dgm:pt>
    <dgm:pt modelId="{7A2D2E49-FBC9-3043-B86B-B6E4C9E600A8}" type="parTrans" cxnId="{A5840B20-57BA-2D4B-A06A-3A8A9F1116CF}">
      <dgm:prSet/>
      <dgm:spPr/>
      <dgm:t>
        <a:bodyPr/>
        <a:lstStyle/>
        <a:p>
          <a:endParaRPr lang="en-US" b="1">
            <a:solidFill>
              <a:scrgbClr r="0" g="0" b="0"/>
            </a:solidFill>
          </a:endParaRPr>
        </a:p>
      </dgm:t>
    </dgm:pt>
    <dgm:pt modelId="{D150D93B-3C4B-F348-A37D-5AB026832748}" type="sibTrans" cxnId="{A5840B20-57BA-2D4B-A06A-3A8A9F1116CF}">
      <dgm:prSet/>
      <dgm:spPr/>
      <dgm:t>
        <a:bodyPr/>
        <a:lstStyle/>
        <a:p>
          <a:endParaRPr lang="en-US" b="1">
            <a:solidFill>
              <a:scrgbClr r="0" g="0" b="0"/>
            </a:solidFill>
          </a:endParaRPr>
        </a:p>
      </dgm:t>
    </dgm:pt>
    <dgm:pt modelId="{D62536B3-C94E-ED4B-953C-E08D06176F26}">
      <dgm:prSet phldrT="[Text]" custT="1"/>
      <dgm:spPr>
        <a:solidFill>
          <a:srgbClr val="9DAD33">
            <a:alpha val="90000"/>
          </a:srgbClr>
        </a:solidFill>
      </dgm:spPr>
      <dgm:t>
        <a:bodyPr lIns="0" rIns="0"/>
        <a:lstStyle/>
        <a:p>
          <a:pPr marL="0" indent="0"/>
          <a:r>
            <a:rPr lang="en-US" sz="1800" b="1" i="0" dirty="0" smtClean="0">
              <a:solidFill>
                <a:srgbClr val="000000"/>
              </a:solidFill>
              <a:latin typeface="FreightSans Pro Semibold"/>
              <a:cs typeface="FreightSans Pro Semibold"/>
            </a:rPr>
            <a:t>Leadership </a:t>
          </a:r>
          <a:br>
            <a:rPr lang="en-US" sz="1800" b="1" i="0" dirty="0" smtClean="0">
              <a:solidFill>
                <a:srgbClr val="000000"/>
              </a:solidFill>
              <a:latin typeface="FreightSans Pro Semibold"/>
              <a:cs typeface="FreightSans Pro Semibold"/>
            </a:rPr>
          </a:br>
          <a:r>
            <a:rPr lang="en-US" sz="1800" b="1" i="0" dirty="0" smtClean="0">
              <a:solidFill>
                <a:srgbClr val="000000"/>
              </a:solidFill>
              <a:latin typeface="FreightSans Pro Semibold"/>
              <a:cs typeface="FreightSans Pro Semibold"/>
            </a:rPr>
            <a:t>and Vision</a:t>
          </a:r>
          <a:endParaRPr lang="en-US" sz="1800" b="1" i="0" dirty="0">
            <a:solidFill>
              <a:srgbClr val="000000"/>
            </a:solidFill>
            <a:latin typeface="FreightSans Pro Semibold"/>
            <a:cs typeface="FreightSans Pro Semibold"/>
          </a:endParaRPr>
        </a:p>
      </dgm:t>
    </dgm:pt>
    <dgm:pt modelId="{3D844608-7191-F343-903A-2D9502F39ADE}" type="parTrans" cxnId="{14D4E868-253A-9F42-B136-60AA02D96BBF}">
      <dgm:prSet/>
      <dgm:spPr>
        <a:ln>
          <a:solidFill>
            <a:schemeClr val="tx1"/>
          </a:solidFill>
        </a:ln>
      </dgm:spPr>
      <dgm:t>
        <a:bodyPr/>
        <a:lstStyle/>
        <a:p>
          <a:endParaRPr lang="en-US" b="1">
            <a:solidFill>
              <a:scrgbClr r="0" g="0" b="0"/>
            </a:solidFill>
            <a:latin typeface="+mj-lt"/>
          </a:endParaRPr>
        </a:p>
      </dgm:t>
    </dgm:pt>
    <dgm:pt modelId="{1B307E34-75CB-A94F-9467-23D9A86D92CD}" type="sibTrans" cxnId="{14D4E868-253A-9F42-B136-60AA02D96BBF}">
      <dgm:prSet/>
      <dgm:spPr/>
      <dgm:t>
        <a:bodyPr/>
        <a:lstStyle/>
        <a:p>
          <a:endParaRPr lang="en-US" b="1">
            <a:solidFill>
              <a:scrgbClr r="0" g="0" b="0"/>
            </a:solidFill>
          </a:endParaRPr>
        </a:p>
      </dgm:t>
    </dgm:pt>
    <dgm:pt modelId="{4EBCC33A-AA3E-3E4D-8FC2-4736B6AD47B5}">
      <dgm:prSet phldrT="[Text]" custT="1"/>
      <dgm:spPr>
        <a:solidFill>
          <a:srgbClr val="E09E19">
            <a:alpha val="90000"/>
          </a:srgbClr>
        </a:solidFill>
      </dgm:spPr>
      <dgm:t>
        <a:bodyPr/>
        <a:lstStyle/>
        <a:p>
          <a:r>
            <a:rPr lang="en-US" sz="1800" b="1" i="0" dirty="0" smtClean="0">
              <a:solidFill>
                <a:srgbClr val="000000"/>
              </a:solidFill>
              <a:latin typeface="FreightSans Pro Semibold"/>
              <a:cs typeface="FreightSans Pro Semibold"/>
            </a:rPr>
            <a:t>Mentoring </a:t>
          </a:r>
          <a:br>
            <a:rPr lang="en-US" sz="1800" b="1" i="0" dirty="0" smtClean="0">
              <a:solidFill>
                <a:srgbClr val="000000"/>
              </a:solidFill>
              <a:latin typeface="FreightSans Pro Semibold"/>
              <a:cs typeface="FreightSans Pro Semibold"/>
            </a:rPr>
          </a:br>
          <a:r>
            <a:rPr lang="en-US" sz="1800" b="1" i="0" dirty="0" smtClean="0">
              <a:solidFill>
                <a:srgbClr val="000000"/>
              </a:solidFill>
              <a:latin typeface="FreightSans Pro Semibold"/>
              <a:cs typeface="FreightSans Pro Semibold"/>
            </a:rPr>
            <a:t>and Support</a:t>
          </a:r>
          <a:br>
            <a:rPr lang="en-US" sz="1800" b="1" i="0" dirty="0" smtClean="0">
              <a:solidFill>
                <a:srgbClr val="000000"/>
              </a:solidFill>
              <a:latin typeface="FreightSans Pro Semibold"/>
              <a:cs typeface="FreightSans Pro Semibold"/>
            </a:rPr>
          </a:br>
          <a:r>
            <a:rPr lang="en-US" sz="1800" b="1" i="0" dirty="0" smtClean="0">
              <a:solidFill>
                <a:srgbClr val="000000"/>
              </a:solidFill>
              <a:latin typeface="FreightSans Pro Semibold"/>
              <a:cs typeface="FreightSans Pro Semibold"/>
            </a:rPr>
            <a:t>for </a:t>
          </a:r>
          <a:br>
            <a:rPr lang="en-US" sz="1800" b="1" i="0" dirty="0" smtClean="0">
              <a:solidFill>
                <a:srgbClr val="000000"/>
              </a:solidFill>
              <a:latin typeface="FreightSans Pro Semibold"/>
              <a:cs typeface="FreightSans Pro Semibold"/>
            </a:rPr>
          </a:br>
          <a:r>
            <a:rPr lang="en-US" sz="1800" b="1" i="0" dirty="0" smtClean="0">
              <a:solidFill>
                <a:srgbClr val="000000"/>
              </a:solidFill>
              <a:latin typeface="FreightSans Pro Semibold"/>
              <a:cs typeface="FreightSans Pro Semibold"/>
            </a:rPr>
            <a:t>Diverse Groups</a:t>
          </a:r>
          <a:endParaRPr lang="en-US" sz="1800" b="1" i="0" dirty="0">
            <a:solidFill>
              <a:srgbClr val="000000"/>
            </a:solidFill>
            <a:latin typeface="FreightSans Pro Semibold"/>
            <a:cs typeface="FreightSans Pro Semibold"/>
          </a:endParaRPr>
        </a:p>
      </dgm:t>
    </dgm:pt>
    <dgm:pt modelId="{7C7D9C85-44B3-B54E-ACAE-3A188EE764AD}" type="sibTrans" cxnId="{F9C441E7-D5EA-9744-A1E7-7A882634016A}">
      <dgm:prSet/>
      <dgm:spPr/>
      <dgm:t>
        <a:bodyPr/>
        <a:lstStyle/>
        <a:p>
          <a:endParaRPr lang="en-US" b="1">
            <a:solidFill>
              <a:scrgbClr r="0" g="0" b="0"/>
            </a:solidFill>
          </a:endParaRPr>
        </a:p>
      </dgm:t>
    </dgm:pt>
    <dgm:pt modelId="{4A08307C-25B7-4C44-A46C-BBEDF182F399}" type="parTrans" cxnId="{F9C441E7-D5EA-9744-A1E7-7A882634016A}">
      <dgm:prSet/>
      <dgm:spPr>
        <a:ln>
          <a:solidFill>
            <a:schemeClr val="tx1"/>
          </a:solidFill>
        </a:ln>
      </dgm:spPr>
      <dgm:t>
        <a:bodyPr/>
        <a:lstStyle/>
        <a:p>
          <a:endParaRPr lang="en-US" b="1">
            <a:solidFill>
              <a:scrgbClr r="0" g="0" b="0"/>
            </a:solidFill>
            <a:latin typeface="+mj-lt"/>
          </a:endParaRPr>
        </a:p>
      </dgm:t>
    </dgm:pt>
    <dgm:pt modelId="{B4672BFA-80FD-DC4A-ADD1-BEDECBC81615}">
      <dgm:prSet phldrT="[Text]" custT="1"/>
      <dgm:spPr>
        <a:solidFill>
          <a:srgbClr val="0084A3">
            <a:alpha val="90000"/>
          </a:srgbClr>
        </a:solidFill>
      </dgm:spPr>
      <dgm:t>
        <a:bodyPr/>
        <a:lstStyle/>
        <a:p>
          <a:r>
            <a:rPr lang="en-US" sz="1800" b="1" i="0" dirty="0" smtClean="0">
              <a:solidFill>
                <a:srgbClr val="000000"/>
              </a:solidFill>
              <a:latin typeface="FreightSans Pro Semibold"/>
              <a:cs typeface="FreightSans Pro Semibold"/>
            </a:rPr>
            <a:t>Curriculum, Teaching </a:t>
          </a:r>
          <a:br>
            <a:rPr lang="en-US" sz="1800" b="1" i="0" dirty="0" smtClean="0">
              <a:solidFill>
                <a:srgbClr val="000000"/>
              </a:solidFill>
              <a:latin typeface="FreightSans Pro Semibold"/>
              <a:cs typeface="FreightSans Pro Semibold"/>
            </a:rPr>
          </a:br>
          <a:r>
            <a:rPr lang="en-US" sz="1800" b="1" i="0" dirty="0" smtClean="0">
              <a:solidFill>
                <a:srgbClr val="000000"/>
              </a:solidFill>
              <a:latin typeface="FreightSans Pro Semibold"/>
              <a:cs typeface="FreightSans Pro Semibold"/>
            </a:rPr>
            <a:t>and Research</a:t>
          </a:r>
          <a:endParaRPr lang="en-US" sz="1800" b="1" i="0" dirty="0">
            <a:solidFill>
              <a:srgbClr val="000000"/>
            </a:solidFill>
            <a:latin typeface="FreightSans Pro Semibold"/>
            <a:cs typeface="FreightSans Pro Semibold"/>
          </a:endParaRPr>
        </a:p>
      </dgm:t>
    </dgm:pt>
    <dgm:pt modelId="{F089FF3F-FD6C-B349-94E8-418C15AA4037}" type="sibTrans" cxnId="{B50E3433-61E6-B540-9D10-FB27192A6EAD}">
      <dgm:prSet/>
      <dgm:spPr/>
      <dgm:t>
        <a:bodyPr/>
        <a:lstStyle/>
        <a:p>
          <a:endParaRPr lang="en-US" b="1">
            <a:solidFill>
              <a:scrgbClr r="0" g="0" b="0"/>
            </a:solidFill>
          </a:endParaRPr>
        </a:p>
      </dgm:t>
    </dgm:pt>
    <dgm:pt modelId="{DD3687CD-C53E-FA4D-9167-4D6F971C61DF}" type="parTrans" cxnId="{B50E3433-61E6-B540-9D10-FB27192A6EAD}">
      <dgm:prSet/>
      <dgm:spPr>
        <a:ln>
          <a:solidFill>
            <a:srgbClr val="000000"/>
          </a:solidFill>
        </a:ln>
      </dgm:spPr>
      <dgm:t>
        <a:bodyPr/>
        <a:lstStyle/>
        <a:p>
          <a:endParaRPr lang="en-US" b="1">
            <a:solidFill>
              <a:scrgbClr r="0" g="0" b="0"/>
            </a:solidFill>
            <a:latin typeface="+mj-lt"/>
          </a:endParaRPr>
        </a:p>
      </dgm:t>
    </dgm:pt>
    <dgm:pt modelId="{5F3E9AD3-B2E1-674D-9F4D-F7399AC5A534}">
      <dgm:prSet phldrT="[Text]" custT="1"/>
      <dgm:spPr>
        <a:solidFill>
          <a:srgbClr val="00B2A5">
            <a:alpha val="90000"/>
          </a:srgbClr>
        </a:solidFill>
      </dgm:spPr>
      <dgm:t>
        <a:bodyPr/>
        <a:lstStyle/>
        <a:p>
          <a:r>
            <a:rPr lang="en-US" sz="1800" b="1" i="0" dirty="0" smtClean="0">
              <a:solidFill>
                <a:srgbClr val="000000"/>
              </a:solidFill>
              <a:latin typeface="FreightSans Pro Semibold"/>
              <a:cs typeface="FreightSans Pro Semibold"/>
            </a:rPr>
            <a:t>Department Climate</a:t>
          </a:r>
          <a:endParaRPr lang="en-US" sz="1800" b="1" i="0" dirty="0">
            <a:solidFill>
              <a:srgbClr val="000000"/>
            </a:solidFill>
            <a:latin typeface="FreightSans Pro Semibold"/>
            <a:cs typeface="FreightSans Pro Semibold"/>
          </a:endParaRPr>
        </a:p>
      </dgm:t>
    </dgm:pt>
    <dgm:pt modelId="{F6618C85-CBBE-0640-8ECB-8348A66996FA}" type="sibTrans" cxnId="{B281E48E-71DF-8240-ACF5-1A4FBB8D70BB}">
      <dgm:prSet/>
      <dgm:spPr/>
      <dgm:t>
        <a:bodyPr/>
        <a:lstStyle/>
        <a:p>
          <a:endParaRPr lang="en-US" b="1">
            <a:solidFill>
              <a:scrgbClr r="0" g="0" b="0"/>
            </a:solidFill>
          </a:endParaRPr>
        </a:p>
      </dgm:t>
    </dgm:pt>
    <dgm:pt modelId="{8C14398C-90FA-E742-B40A-49BB1FA55E9E}" type="parTrans" cxnId="{B281E48E-71DF-8240-ACF5-1A4FBB8D70BB}">
      <dgm:prSet/>
      <dgm:spPr>
        <a:ln>
          <a:solidFill>
            <a:srgbClr val="000000"/>
          </a:solidFill>
        </a:ln>
      </dgm:spPr>
      <dgm:t>
        <a:bodyPr/>
        <a:lstStyle/>
        <a:p>
          <a:endParaRPr lang="en-US" b="1">
            <a:solidFill>
              <a:scrgbClr r="0" g="0" b="0"/>
            </a:solidFill>
            <a:latin typeface="+mj-lt"/>
          </a:endParaRPr>
        </a:p>
      </dgm:t>
    </dgm:pt>
    <dgm:pt modelId="{97EDA7A9-9F3A-CC41-A2F1-119B5B697257}">
      <dgm:prSet phldrT="[Text]" custT="1"/>
      <dgm:spPr>
        <a:solidFill>
          <a:srgbClr val="948A54">
            <a:alpha val="90000"/>
          </a:srgbClr>
        </a:solidFill>
        <a:ln>
          <a:noFill/>
        </a:ln>
      </dgm:spPr>
      <dgm:t>
        <a:bodyPr/>
        <a:lstStyle/>
        <a:p>
          <a:pPr>
            <a:spcAft>
              <a:spcPct val="35000"/>
            </a:spcAft>
          </a:pPr>
          <a:r>
            <a:rPr lang="en-US" sz="1800" b="1" i="0" dirty="0" smtClean="0">
              <a:solidFill>
                <a:srgbClr val="000000"/>
              </a:solidFill>
              <a:latin typeface="FreightSans Pro Semibold"/>
              <a:cs typeface="FreightSans Pro Semibold"/>
            </a:rPr>
            <a:t>Departmental Diversity</a:t>
          </a:r>
        </a:p>
        <a:p>
          <a:pPr>
            <a:spcAft>
              <a:spcPts val="250"/>
            </a:spcAft>
          </a:pPr>
          <a:r>
            <a:rPr lang="en-US" sz="1600" b="1" i="0" dirty="0" smtClean="0">
              <a:solidFill>
                <a:srgbClr val="000000"/>
              </a:solidFill>
              <a:latin typeface="FreightSans Pro Semibold"/>
              <a:cs typeface="FreightSans Pro Semibold"/>
            </a:rPr>
            <a:t>- Faculty</a:t>
          </a:r>
        </a:p>
        <a:p>
          <a:pPr>
            <a:spcAft>
              <a:spcPts val="250"/>
            </a:spcAft>
          </a:pPr>
          <a:r>
            <a:rPr lang="en-US" sz="1600" b="1" i="0" dirty="0" smtClean="0">
              <a:solidFill>
                <a:srgbClr val="000000"/>
              </a:solidFill>
              <a:latin typeface="FreightSans Pro Semibold"/>
              <a:cs typeface="FreightSans Pro Semibold"/>
            </a:rPr>
            <a:t>-Student</a:t>
          </a:r>
        </a:p>
        <a:p>
          <a:pPr>
            <a:spcAft>
              <a:spcPts val="250"/>
            </a:spcAft>
          </a:pPr>
          <a:r>
            <a:rPr lang="en-US" sz="1600" b="1" i="0" dirty="0" smtClean="0">
              <a:solidFill>
                <a:srgbClr val="000000"/>
              </a:solidFill>
              <a:latin typeface="FreightSans Pro Semibold"/>
              <a:cs typeface="FreightSans Pro Semibold"/>
            </a:rPr>
            <a:t>-Staff</a:t>
          </a:r>
        </a:p>
      </dgm:t>
    </dgm:pt>
    <dgm:pt modelId="{E57C6249-391C-E74D-AA10-BFCC5A09D2FE}" type="sibTrans" cxnId="{FFB867F3-9D55-4A48-8CAA-A1D6376BCD78}">
      <dgm:prSet/>
      <dgm:spPr/>
      <dgm:t>
        <a:bodyPr/>
        <a:lstStyle/>
        <a:p>
          <a:endParaRPr lang="en-US" b="1">
            <a:solidFill>
              <a:scrgbClr r="0" g="0" b="0"/>
            </a:solidFill>
          </a:endParaRPr>
        </a:p>
      </dgm:t>
    </dgm:pt>
    <dgm:pt modelId="{A737F9B6-4F01-9E41-8CDE-2BB9A92D3BB1}" type="parTrans" cxnId="{FFB867F3-9D55-4A48-8CAA-A1D6376BCD78}">
      <dgm:prSet/>
      <dgm:spPr>
        <a:ln>
          <a:solidFill>
            <a:srgbClr val="000000"/>
          </a:solidFill>
        </a:ln>
      </dgm:spPr>
      <dgm:t>
        <a:bodyPr/>
        <a:lstStyle/>
        <a:p>
          <a:endParaRPr lang="en-US" b="1">
            <a:solidFill>
              <a:scrgbClr r="0" g="0" b="0"/>
            </a:solidFill>
            <a:latin typeface="+mj-lt"/>
          </a:endParaRPr>
        </a:p>
      </dgm:t>
    </dgm:pt>
    <dgm:pt modelId="{97C30CA3-D75F-C242-A95A-9353D2D39C1C}" type="pres">
      <dgm:prSet presAssocID="{C02B03A1-0AD7-6F40-9D6A-4718ADC98316}" presName="cycle" presStyleCnt="0">
        <dgm:presLayoutVars>
          <dgm:chMax val="1"/>
          <dgm:dir/>
          <dgm:animLvl val="ctr"/>
          <dgm:resizeHandles val="exact"/>
        </dgm:presLayoutVars>
      </dgm:prSet>
      <dgm:spPr/>
      <dgm:t>
        <a:bodyPr/>
        <a:lstStyle/>
        <a:p>
          <a:endParaRPr lang="en-US"/>
        </a:p>
      </dgm:t>
    </dgm:pt>
    <dgm:pt modelId="{01F00D99-67FC-5343-AA3E-CFDE9FEB8D06}" type="pres">
      <dgm:prSet presAssocID="{38A7488E-7465-1249-8B53-95900565E562}" presName="centerShape" presStyleLbl="node0" presStyleIdx="0" presStyleCnt="1" custScaleX="156043" custScaleY="74626" custLinFactNeighborY="-2501"/>
      <dgm:spPr>
        <a:prstGeom prst="rect">
          <a:avLst/>
        </a:prstGeom>
      </dgm:spPr>
      <dgm:t>
        <a:bodyPr/>
        <a:lstStyle/>
        <a:p>
          <a:endParaRPr lang="en-US"/>
        </a:p>
      </dgm:t>
    </dgm:pt>
    <dgm:pt modelId="{6A7E9475-670B-EE4A-96DE-D9A2648BA8E6}" type="pres">
      <dgm:prSet presAssocID="{3D844608-7191-F343-903A-2D9502F39ADE}" presName="Name9" presStyleLbl="parChTrans1D2" presStyleIdx="0" presStyleCnt="5"/>
      <dgm:spPr/>
      <dgm:t>
        <a:bodyPr/>
        <a:lstStyle/>
        <a:p>
          <a:endParaRPr lang="en-US"/>
        </a:p>
      </dgm:t>
    </dgm:pt>
    <dgm:pt modelId="{EF019D45-A8A7-A24D-B83E-8C7202E2CD71}" type="pres">
      <dgm:prSet presAssocID="{3D844608-7191-F343-903A-2D9502F39ADE}" presName="connTx" presStyleLbl="parChTrans1D2" presStyleIdx="0" presStyleCnt="5"/>
      <dgm:spPr/>
      <dgm:t>
        <a:bodyPr/>
        <a:lstStyle/>
        <a:p>
          <a:endParaRPr lang="en-US"/>
        </a:p>
      </dgm:t>
    </dgm:pt>
    <dgm:pt modelId="{6FF65134-45FB-1543-A614-52614FD62DD7}" type="pres">
      <dgm:prSet presAssocID="{D62536B3-C94E-ED4B-953C-E08D06176F26}" presName="node" presStyleLbl="node1" presStyleIdx="0" presStyleCnt="5" custScaleX="93735" custScaleY="93003" custRadScaleRad="104509" custRadScaleInc="1912">
        <dgm:presLayoutVars>
          <dgm:bulletEnabled val="1"/>
        </dgm:presLayoutVars>
      </dgm:prSet>
      <dgm:spPr>
        <a:prstGeom prst="rect">
          <a:avLst/>
        </a:prstGeom>
      </dgm:spPr>
      <dgm:t>
        <a:bodyPr/>
        <a:lstStyle/>
        <a:p>
          <a:endParaRPr lang="en-US"/>
        </a:p>
      </dgm:t>
    </dgm:pt>
    <dgm:pt modelId="{5ECF9CD1-55B6-0847-AFBA-698C12700821}" type="pres">
      <dgm:prSet presAssocID="{A737F9B6-4F01-9E41-8CDE-2BB9A92D3BB1}" presName="Name9" presStyleLbl="parChTrans1D2" presStyleIdx="1" presStyleCnt="5"/>
      <dgm:spPr/>
      <dgm:t>
        <a:bodyPr/>
        <a:lstStyle/>
        <a:p>
          <a:endParaRPr lang="en-US"/>
        </a:p>
      </dgm:t>
    </dgm:pt>
    <dgm:pt modelId="{CE4455A6-9F1E-B24D-B4F6-1EF310394672}" type="pres">
      <dgm:prSet presAssocID="{A737F9B6-4F01-9E41-8CDE-2BB9A92D3BB1}" presName="connTx" presStyleLbl="parChTrans1D2" presStyleIdx="1" presStyleCnt="5"/>
      <dgm:spPr/>
      <dgm:t>
        <a:bodyPr/>
        <a:lstStyle/>
        <a:p>
          <a:endParaRPr lang="en-US"/>
        </a:p>
      </dgm:t>
    </dgm:pt>
    <dgm:pt modelId="{90846ABB-53FE-2C4D-B865-A2CF716B9200}" type="pres">
      <dgm:prSet presAssocID="{97EDA7A9-9F3A-CC41-A2F1-119B5B697257}" presName="node" presStyleLbl="node1" presStyleIdx="1" presStyleCnt="5" custScaleX="93003" custScaleY="93003" custRadScaleRad="127685" custRadScaleInc="17455">
        <dgm:presLayoutVars>
          <dgm:bulletEnabled val="1"/>
        </dgm:presLayoutVars>
      </dgm:prSet>
      <dgm:spPr>
        <a:prstGeom prst="rect">
          <a:avLst/>
        </a:prstGeom>
      </dgm:spPr>
      <dgm:t>
        <a:bodyPr/>
        <a:lstStyle/>
        <a:p>
          <a:endParaRPr lang="en-US"/>
        </a:p>
      </dgm:t>
    </dgm:pt>
    <dgm:pt modelId="{482F503F-0D52-C140-BF5A-49285582AC32}" type="pres">
      <dgm:prSet presAssocID="{DD3687CD-C53E-FA4D-9167-4D6F971C61DF}" presName="Name9" presStyleLbl="parChTrans1D2" presStyleIdx="2" presStyleCnt="5"/>
      <dgm:spPr/>
      <dgm:t>
        <a:bodyPr/>
        <a:lstStyle/>
        <a:p>
          <a:endParaRPr lang="en-US"/>
        </a:p>
      </dgm:t>
    </dgm:pt>
    <dgm:pt modelId="{31376101-7404-0B46-B919-4D74573EE405}" type="pres">
      <dgm:prSet presAssocID="{DD3687CD-C53E-FA4D-9167-4D6F971C61DF}" presName="connTx" presStyleLbl="parChTrans1D2" presStyleIdx="2" presStyleCnt="5"/>
      <dgm:spPr/>
      <dgm:t>
        <a:bodyPr/>
        <a:lstStyle/>
        <a:p>
          <a:endParaRPr lang="en-US"/>
        </a:p>
      </dgm:t>
    </dgm:pt>
    <dgm:pt modelId="{55039A09-D9AA-5F4B-93B0-93D7498F0CB3}" type="pres">
      <dgm:prSet presAssocID="{B4672BFA-80FD-DC4A-ADD1-BEDECBC81615}" presName="node" presStyleLbl="node1" presStyleIdx="2" presStyleCnt="5" custScaleX="93003" custScaleY="93003" custRadScaleRad="110104" custRadScaleInc="-10644">
        <dgm:presLayoutVars>
          <dgm:bulletEnabled val="1"/>
        </dgm:presLayoutVars>
      </dgm:prSet>
      <dgm:spPr>
        <a:prstGeom prst="rect">
          <a:avLst/>
        </a:prstGeom>
      </dgm:spPr>
      <dgm:t>
        <a:bodyPr/>
        <a:lstStyle/>
        <a:p>
          <a:endParaRPr lang="en-US"/>
        </a:p>
      </dgm:t>
    </dgm:pt>
    <dgm:pt modelId="{C1291C9C-2032-F148-BF99-D5FBADDBB0FE}" type="pres">
      <dgm:prSet presAssocID="{8C14398C-90FA-E742-B40A-49BB1FA55E9E}" presName="Name9" presStyleLbl="parChTrans1D2" presStyleIdx="3" presStyleCnt="5"/>
      <dgm:spPr/>
      <dgm:t>
        <a:bodyPr/>
        <a:lstStyle/>
        <a:p>
          <a:endParaRPr lang="en-US"/>
        </a:p>
      </dgm:t>
    </dgm:pt>
    <dgm:pt modelId="{B7682F61-2567-E346-ACD4-9F9D155F4FB0}" type="pres">
      <dgm:prSet presAssocID="{8C14398C-90FA-E742-B40A-49BB1FA55E9E}" presName="connTx" presStyleLbl="parChTrans1D2" presStyleIdx="3" presStyleCnt="5"/>
      <dgm:spPr/>
      <dgm:t>
        <a:bodyPr/>
        <a:lstStyle/>
        <a:p>
          <a:endParaRPr lang="en-US"/>
        </a:p>
      </dgm:t>
    </dgm:pt>
    <dgm:pt modelId="{5042494F-031F-0545-BD05-EA38E09E103D}" type="pres">
      <dgm:prSet presAssocID="{5F3E9AD3-B2E1-674D-9F4D-F7399AC5A534}" presName="node" presStyleLbl="node1" presStyleIdx="3" presStyleCnt="5" custScaleX="93003" custScaleY="93003" custRadScaleRad="143889" custRadScaleInc="15015">
        <dgm:presLayoutVars>
          <dgm:bulletEnabled val="1"/>
        </dgm:presLayoutVars>
      </dgm:prSet>
      <dgm:spPr>
        <a:prstGeom prst="rect">
          <a:avLst/>
        </a:prstGeom>
      </dgm:spPr>
      <dgm:t>
        <a:bodyPr/>
        <a:lstStyle/>
        <a:p>
          <a:endParaRPr lang="en-US"/>
        </a:p>
      </dgm:t>
    </dgm:pt>
    <dgm:pt modelId="{33765E66-4015-FE41-90B4-0391089DE772}" type="pres">
      <dgm:prSet presAssocID="{4A08307C-25B7-4C44-A46C-BBEDF182F399}" presName="Name9" presStyleLbl="parChTrans1D2" presStyleIdx="4" presStyleCnt="5"/>
      <dgm:spPr/>
      <dgm:t>
        <a:bodyPr/>
        <a:lstStyle/>
        <a:p>
          <a:endParaRPr lang="en-US"/>
        </a:p>
      </dgm:t>
    </dgm:pt>
    <dgm:pt modelId="{B55C49CD-B31A-0C43-B0D9-55D2583F6655}" type="pres">
      <dgm:prSet presAssocID="{4A08307C-25B7-4C44-A46C-BBEDF182F399}" presName="connTx" presStyleLbl="parChTrans1D2" presStyleIdx="4" presStyleCnt="5"/>
      <dgm:spPr/>
      <dgm:t>
        <a:bodyPr/>
        <a:lstStyle/>
        <a:p>
          <a:endParaRPr lang="en-US"/>
        </a:p>
      </dgm:t>
    </dgm:pt>
    <dgm:pt modelId="{348C12DC-A7CD-604D-8BD0-439E2C6F8791}" type="pres">
      <dgm:prSet presAssocID="{4EBCC33A-AA3E-3E4D-8FC2-4736B6AD47B5}" presName="node" presStyleLbl="node1" presStyleIdx="4" presStyleCnt="5" custScaleX="93410" custScaleY="93003" custRadScaleRad="144570" custRadScaleInc="-3849">
        <dgm:presLayoutVars>
          <dgm:bulletEnabled val="1"/>
        </dgm:presLayoutVars>
      </dgm:prSet>
      <dgm:spPr>
        <a:prstGeom prst="rect">
          <a:avLst/>
        </a:prstGeom>
      </dgm:spPr>
      <dgm:t>
        <a:bodyPr/>
        <a:lstStyle/>
        <a:p>
          <a:endParaRPr lang="en-US"/>
        </a:p>
      </dgm:t>
    </dgm:pt>
  </dgm:ptLst>
  <dgm:cxnLst>
    <dgm:cxn modelId="{D9A11B78-62A1-974A-B838-B103A80E1D0C}" type="presOf" srcId="{97EDA7A9-9F3A-CC41-A2F1-119B5B697257}" destId="{90846ABB-53FE-2C4D-B865-A2CF716B9200}" srcOrd="0" destOrd="0" presId="urn:microsoft.com/office/officeart/2005/8/layout/radial1"/>
    <dgm:cxn modelId="{9E03F927-A912-2746-9216-BE42AFE76ED6}" type="presOf" srcId="{4EBCC33A-AA3E-3E4D-8FC2-4736B6AD47B5}" destId="{348C12DC-A7CD-604D-8BD0-439E2C6F8791}" srcOrd="0" destOrd="0" presId="urn:microsoft.com/office/officeart/2005/8/layout/radial1"/>
    <dgm:cxn modelId="{F9C441E7-D5EA-9744-A1E7-7A882634016A}" srcId="{38A7488E-7465-1249-8B53-95900565E562}" destId="{4EBCC33A-AA3E-3E4D-8FC2-4736B6AD47B5}" srcOrd="4" destOrd="0" parTransId="{4A08307C-25B7-4C44-A46C-BBEDF182F399}" sibTransId="{7C7D9C85-44B3-B54E-ACAE-3A188EE764AD}"/>
    <dgm:cxn modelId="{FC194B64-B9A9-394D-83E5-2195796E1855}" type="presOf" srcId="{D62536B3-C94E-ED4B-953C-E08D06176F26}" destId="{6FF65134-45FB-1543-A614-52614FD62DD7}" srcOrd="0" destOrd="0" presId="urn:microsoft.com/office/officeart/2005/8/layout/radial1"/>
    <dgm:cxn modelId="{B50E3433-61E6-B540-9D10-FB27192A6EAD}" srcId="{38A7488E-7465-1249-8B53-95900565E562}" destId="{B4672BFA-80FD-DC4A-ADD1-BEDECBC81615}" srcOrd="2" destOrd="0" parTransId="{DD3687CD-C53E-FA4D-9167-4D6F971C61DF}" sibTransId="{F089FF3F-FD6C-B349-94E8-418C15AA4037}"/>
    <dgm:cxn modelId="{A1FCBFFC-49D7-1C4B-9A3D-9E989B3F9B80}" type="presOf" srcId="{DD3687CD-C53E-FA4D-9167-4D6F971C61DF}" destId="{482F503F-0D52-C140-BF5A-49285582AC32}" srcOrd="0" destOrd="0" presId="urn:microsoft.com/office/officeart/2005/8/layout/radial1"/>
    <dgm:cxn modelId="{FFB867F3-9D55-4A48-8CAA-A1D6376BCD78}" srcId="{38A7488E-7465-1249-8B53-95900565E562}" destId="{97EDA7A9-9F3A-CC41-A2F1-119B5B697257}" srcOrd="1" destOrd="0" parTransId="{A737F9B6-4F01-9E41-8CDE-2BB9A92D3BB1}" sibTransId="{E57C6249-391C-E74D-AA10-BFCC5A09D2FE}"/>
    <dgm:cxn modelId="{A4F81F68-AC9A-1E42-BF2B-D94D2787C17A}" type="presOf" srcId="{8C14398C-90FA-E742-B40A-49BB1FA55E9E}" destId="{C1291C9C-2032-F148-BF99-D5FBADDBB0FE}" srcOrd="0" destOrd="0" presId="urn:microsoft.com/office/officeart/2005/8/layout/radial1"/>
    <dgm:cxn modelId="{B281E48E-71DF-8240-ACF5-1A4FBB8D70BB}" srcId="{38A7488E-7465-1249-8B53-95900565E562}" destId="{5F3E9AD3-B2E1-674D-9F4D-F7399AC5A534}" srcOrd="3" destOrd="0" parTransId="{8C14398C-90FA-E742-B40A-49BB1FA55E9E}" sibTransId="{F6618C85-CBBE-0640-8ECB-8348A66996FA}"/>
    <dgm:cxn modelId="{0C3C2B0C-3BE3-0F4B-8680-72A77FDF9368}" type="presOf" srcId="{8C14398C-90FA-E742-B40A-49BB1FA55E9E}" destId="{B7682F61-2567-E346-ACD4-9F9D155F4FB0}" srcOrd="1" destOrd="0" presId="urn:microsoft.com/office/officeart/2005/8/layout/radial1"/>
    <dgm:cxn modelId="{14D4E868-253A-9F42-B136-60AA02D96BBF}" srcId="{38A7488E-7465-1249-8B53-95900565E562}" destId="{D62536B3-C94E-ED4B-953C-E08D06176F26}" srcOrd="0" destOrd="0" parTransId="{3D844608-7191-F343-903A-2D9502F39ADE}" sibTransId="{1B307E34-75CB-A94F-9467-23D9A86D92CD}"/>
    <dgm:cxn modelId="{5E29CBCD-43B0-E64F-A51A-C4DEEB02AA9D}" type="presOf" srcId="{4A08307C-25B7-4C44-A46C-BBEDF182F399}" destId="{B55C49CD-B31A-0C43-B0D9-55D2583F6655}" srcOrd="1" destOrd="0" presId="urn:microsoft.com/office/officeart/2005/8/layout/radial1"/>
    <dgm:cxn modelId="{0AE15670-6D5B-9840-8E88-335BE9412DED}" type="presOf" srcId="{38A7488E-7465-1249-8B53-95900565E562}" destId="{01F00D99-67FC-5343-AA3E-CFDE9FEB8D06}" srcOrd="0" destOrd="0" presId="urn:microsoft.com/office/officeart/2005/8/layout/radial1"/>
    <dgm:cxn modelId="{D4981076-86D9-1B4B-8A79-AA8A1149815E}" type="presOf" srcId="{3D844608-7191-F343-903A-2D9502F39ADE}" destId="{EF019D45-A8A7-A24D-B83E-8C7202E2CD71}" srcOrd="1" destOrd="0" presId="urn:microsoft.com/office/officeart/2005/8/layout/radial1"/>
    <dgm:cxn modelId="{1E0AD003-F1CA-C541-B8E9-EFD7836146E3}" type="presOf" srcId="{A737F9B6-4F01-9E41-8CDE-2BB9A92D3BB1}" destId="{CE4455A6-9F1E-B24D-B4F6-1EF310394672}" srcOrd="1" destOrd="0" presId="urn:microsoft.com/office/officeart/2005/8/layout/radial1"/>
    <dgm:cxn modelId="{168FB020-2212-964B-9F61-684DA36A7312}" type="presOf" srcId="{3D844608-7191-F343-903A-2D9502F39ADE}" destId="{6A7E9475-670B-EE4A-96DE-D9A2648BA8E6}" srcOrd="0" destOrd="0" presId="urn:microsoft.com/office/officeart/2005/8/layout/radial1"/>
    <dgm:cxn modelId="{A5840B20-57BA-2D4B-A06A-3A8A9F1116CF}" srcId="{C02B03A1-0AD7-6F40-9D6A-4718ADC98316}" destId="{38A7488E-7465-1249-8B53-95900565E562}" srcOrd="0" destOrd="0" parTransId="{7A2D2E49-FBC9-3043-B86B-B6E4C9E600A8}" sibTransId="{D150D93B-3C4B-F348-A37D-5AB026832748}"/>
    <dgm:cxn modelId="{81077720-F981-D742-B2E7-E86186B38D21}" type="presOf" srcId="{5F3E9AD3-B2E1-674D-9F4D-F7399AC5A534}" destId="{5042494F-031F-0545-BD05-EA38E09E103D}" srcOrd="0" destOrd="0" presId="urn:microsoft.com/office/officeart/2005/8/layout/radial1"/>
    <dgm:cxn modelId="{43495164-25F5-0141-932B-B0AFA542F585}" type="presOf" srcId="{B4672BFA-80FD-DC4A-ADD1-BEDECBC81615}" destId="{55039A09-D9AA-5F4B-93B0-93D7498F0CB3}" srcOrd="0" destOrd="0" presId="urn:microsoft.com/office/officeart/2005/8/layout/radial1"/>
    <dgm:cxn modelId="{30E2F9BD-65FD-4B40-804E-B10C28F6172D}" type="presOf" srcId="{DD3687CD-C53E-FA4D-9167-4D6F971C61DF}" destId="{31376101-7404-0B46-B919-4D74573EE405}" srcOrd="1" destOrd="0" presId="urn:microsoft.com/office/officeart/2005/8/layout/radial1"/>
    <dgm:cxn modelId="{48CF0E75-35B9-1B4A-965C-01D8C3938374}" type="presOf" srcId="{4A08307C-25B7-4C44-A46C-BBEDF182F399}" destId="{33765E66-4015-FE41-90B4-0391089DE772}" srcOrd="0" destOrd="0" presId="urn:microsoft.com/office/officeart/2005/8/layout/radial1"/>
    <dgm:cxn modelId="{CE14449B-2EB9-5743-80C9-51F177539E74}" type="presOf" srcId="{A737F9B6-4F01-9E41-8CDE-2BB9A92D3BB1}" destId="{5ECF9CD1-55B6-0847-AFBA-698C12700821}" srcOrd="0" destOrd="0" presId="urn:microsoft.com/office/officeart/2005/8/layout/radial1"/>
    <dgm:cxn modelId="{808A2F31-C4A6-B742-9D49-FEEC32A307EB}" type="presOf" srcId="{C02B03A1-0AD7-6F40-9D6A-4718ADC98316}" destId="{97C30CA3-D75F-C242-A95A-9353D2D39C1C}" srcOrd="0" destOrd="0" presId="urn:microsoft.com/office/officeart/2005/8/layout/radial1"/>
    <dgm:cxn modelId="{04715F74-C7DC-354D-9D7E-044DE7EEF724}" type="presParOf" srcId="{97C30CA3-D75F-C242-A95A-9353D2D39C1C}" destId="{01F00D99-67FC-5343-AA3E-CFDE9FEB8D06}" srcOrd="0" destOrd="0" presId="urn:microsoft.com/office/officeart/2005/8/layout/radial1"/>
    <dgm:cxn modelId="{9130D8F5-09AF-2348-AA76-866B0DD2069A}" type="presParOf" srcId="{97C30CA3-D75F-C242-A95A-9353D2D39C1C}" destId="{6A7E9475-670B-EE4A-96DE-D9A2648BA8E6}" srcOrd="1" destOrd="0" presId="urn:microsoft.com/office/officeart/2005/8/layout/radial1"/>
    <dgm:cxn modelId="{55904235-F29B-8F44-9115-35E81A18499E}" type="presParOf" srcId="{6A7E9475-670B-EE4A-96DE-D9A2648BA8E6}" destId="{EF019D45-A8A7-A24D-B83E-8C7202E2CD71}" srcOrd="0" destOrd="0" presId="urn:microsoft.com/office/officeart/2005/8/layout/radial1"/>
    <dgm:cxn modelId="{38CA693C-D803-D746-A0C2-D390DB218B6A}" type="presParOf" srcId="{97C30CA3-D75F-C242-A95A-9353D2D39C1C}" destId="{6FF65134-45FB-1543-A614-52614FD62DD7}" srcOrd="2" destOrd="0" presId="urn:microsoft.com/office/officeart/2005/8/layout/radial1"/>
    <dgm:cxn modelId="{69FC104B-97EA-994D-BB79-8BDBFA44DC83}" type="presParOf" srcId="{97C30CA3-D75F-C242-A95A-9353D2D39C1C}" destId="{5ECF9CD1-55B6-0847-AFBA-698C12700821}" srcOrd="3" destOrd="0" presId="urn:microsoft.com/office/officeart/2005/8/layout/radial1"/>
    <dgm:cxn modelId="{7B7A67FC-D58E-C045-A665-8690E725873E}" type="presParOf" srcId="{5ECF9CD1-55B6-0847-AFBA-698C12700821}" destId="{CE4455A6-9F1E-B24D-B4F6-1EF310394672}" srcOrd="0" destOrd="0" presId="urn:microsoft.com/office/officeart/2005/8/layout/radial1"/>
    <dgm:cxn modelId="{69F1CF37-E71F-A744-B028-C3C468029665}" type="presParOf" srcId="{97C30CA3-D75F-C242-A95A-9353D2D39C1C}" destId="{90846ABB-53FE-2C4D-B865-A2CF716B9200}" srcOrd="4" destOrd="0" presId="urn:microsoft.com/office/officeart/2005/8/layout/radial1"/>
    <dgm:cxn modelId="{1C4670CA-65C8-354B-A627-FF84D42BB239}" type="presParOf" srcId="{97C30CA3-D75F-C242-A95A-9353D2D39C1C}" destId="{482F503F-0D52-C140-BF5A-49285582AC32}" srcOrd="5" destOrd="0" presId="urn:microsoft.com/office/officeart/2005/8/layout/radial1"/>
    <dgm:cxn modelId="{CBF8D013-D1C2-6A43-997A-D0851B19C24C}" type="presParOf" srcId="{482F503F-0D52-C140-BF5A-49285582AC32}" destId="{31376101-7404-0B46-B919-4D74573EE405}" srcOrd="0" destOrd="0" presId="urn:microsoft.com/office/officeart/2005/8/layout/radial1"/>
    <dgm:cxn modelId="{8F994C6C-6F4A-4D41-B135-555824F53C18}" type="presParOf" srcId="{97C30CA3-D75F-C242-A95A-9353D2D39C1C}" destId="{55039A09-D9AA-5F4B-93B0-93D7498F0CB3}" srcOrd="6" destOrd="0" presId="urn:microsoft.com/office/officeart/2005/8/layout/radial1"/>
    <dgm:cxn modelId="{1B9D46A6-2D29-3043-AA68-EC1C04CA118C}" type="presParOf" srcId="{97C30CA3-D75F-C242-A95A-9353D2D39C1C}" destId="{C1291C9C-2032-F148-BF99-D5FBADDBB0FE}" srcOrd="7" destOrd="0" presId="urn:microsoft.com/office/officeart/2005/8/layout/radial1"/>
    <dgm:cxn modelId="{E1512D96-F0A3-9445-B63E-E3FE7DDABC16}" type="presParOf" srcId="{C1291C9C-2032-F148-BF99-D5FBADDBB0FE}" destId="{B7682F61-2567-E346-ACD4-9F9D155F4FB0}" srcOrd="0" destOrd="0" presId="urn:microsoft.com/office/officeart/2005/8/layout/radial1"/>
    <dgm:cxn modelId="{FEB1C823-2CCE-ED4D-BC10-161F9FA50B1C}" type="presParOf" srcId="{97C30CA3-D75F-C242-A95A-9353D2D39C1C}" destId="{5042494F-031F-0545-BD05-EA38E09E103D}" srcOrd="8" destOrd="0" presId="urn:microsoft.com/office/officeart/2005/8/layout/radial1"/>
    <dgm:cxn modelId="{4AC74154-7818-834A-AAFB-238D5010E163}" type="presParOf" srcId="{97C30CA3-D75F-C242-A95A-9353D2D39C1C}" destId="{33765E66-4015-FE41-90B4-0391089DE772}" srcOrd="9" destOrd="0" presId="urn:microsoft.com/office/officeart/2005/8/layout/radial1"/>
    <dgm:cxn modelId="{166C0BB9-D2A4-9646-B4C3-271DB6593BD1}" type="presParOf" srcId="{33765E66-4015-FE41-90B4-0391089DE772}" destId="{B55C49CD-B31A-0C43-B0D9-55D2583F6655}" srcOrd="0" destOrd="0" presId="urn:microsoft.com/office/officeart/2005/8/layout/radial1"/>
    <dgm:cxn modelId="{DB6C8D92-51B2-0F47-A9FA-FB208277CFFD}" type="presParOf" srcId="{97C30CA3-D75F-C242-A95A-9353D2D39C1C}" destId="{348C12DC-A7CD-604D-8BD0-439E2C6F8791}"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00D99-67FC-5343-AA3E-CFDE9FEB8D06}">
      <dsp:nvSpPr>
        <dsp:cNvPr id="0" name=""/>
        <dsp:cNvSpPr/>
      </dsp:nvSpPr>
      <dsp:spPr>
        <a:xfrm>
          <a:off x="2397486" y="2390451"/>
          <a:ext cx="2711086" cy="1296550"/>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i="0" kern="1200" dirty="0" smtClean="0">
              <a:solidFill>
                <a:scrgbClr r="0" g="0" b="0"/>
              </a:solidFill>
              <a:latin typeface="FreightSans Pro Semibold"/>
              <a:cs typeface="FreightSans Pro Semibold"/>
            </a:rPr>
            <a:t>Key Areas</a:t>
          </a:r>
          <a:br>
            <a:rPr lang="en-US" sz="2800" b="0" i="0" kern="1200" dirty="0" smtClean="0">
              <a:solidFill>
                <a:scrgbClr r="0" g="0" b="0"/>
              </a:solidFill>
              <a:latin typeface="FreightSans Pro Semibold"/>
              <a:cs typeface="FreightSans Pro Semibold"/>
            </a:rPr>
          </a:br>
          <a:r>
            <a:rPr lang="en-US" sz="2800" b="0" i="0" kern="1200" dirty="0" smtClean="0">
              <a:solidFill>
                <a:scrgbClr r="0" g="0" b="0"/>
              </a:solidFill>
              <a:latin typeface="FreightSans Pro Semibold"/>
              <a:cs typeface="FreightSans Pro Semibold"/>
            </a:rPr>
            <a:t>for E&amp;I Plan</a:t>
          </a:r>
          <a:endParaRPr lang="en-US" sz="2800" b="0" i="0" kern="1200" dirty="0">
            <a:solidFill>
              <a:scrgbClr r="0" g="0" b="0"/>
            </a:solidFill>
            <a:latin typeface="FreightSans Pro Semibold"/>
            <a:cs typeface="FreightSans Pro Semibold"/>
          </a:endParaRPr>
        </a:p>
      </dsp:txBody>
      <dsp:txXfrm>
        <a:off x="2397486" y="2390451"/>
        <a:ext cx="2711086" cy="1296550"/>
      </dsp:txXfrm>
    </dsp:sp>
    <dsp:sp modelId="{6A7E9475-670B-EE4A-96DE-D9A2648BA8E6}">
      <dsp:nvSpPr>
        <dsp:cNvPr id="0" name=""/>
        <dsp:cNvSpPr/>
      </dsp:nvSpPr>
      <dsp:spPr>
        <a:xfrm rot="16243749">
          <a:off x="3378830" y="1982273"/>
          <a:ext cx="774759" cy="41683"/>
        </a:xfrm>
        <a:custGeom>
          <a:avLst/>
          <a:gdLst/>
          <a:ahLst/>
          <a:cxnLst/>
          <a:rect l="0" t="0" r="0" b="0"/>
          <a:pathLst>
            <a:path>
              <a:moveTo>
                <a:pt x="0" y="20841"/>
              </a:moveTo>
              <a:lnTo>
                <a:pt x="774759" y="20841"/>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rgbClr r="0" g="0" b="0"/>
            </a:solidFill>
            <a:latin typeface="+mj-lt"/>
          </a:endParaRPr>
        </a:p>
      </dsp:txBody>
      <dsp:txXfrm>
        <a:off x="3746841" y="1983746"/>
        <a:ext cx="38737" cy="38737"/>
      </dsp:txXfrm>
    </dsp:sp>
    <dsp:sp modelId="{6FF65134-45FB-1543-A614-52614FD62DD7}">
      <dsp:nvSpPr>
        <dsp:cNvPr id="0" name=""/>
        <dsp:cNvSpPr/>
      </dsp:nvSpPr>
      <dsp:spPr>
        <a:xfrm>
          <a:off x="2967146" y="0"/>
          <a:ext cx="1628549" cy="1615831"/>
        </a:xfrm>
        <a:prstGeom prst="rect">
          <a:avLst/>
        </a:prstGeom>
        <a:solidFill>
          <a:srgbClr val="9DAD33">
            <a:alpha val="9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800100">
            <a:lnSpc>
              <a:spcPct val="90000"/>
            </a:lnSpc>
            <a:spcBef>
              <a:spcPct val="0"/>
            </a:spcBef>
            <a:spcAft>
              <a:spcPct val="35000"/>
            </a:spcAft>
          </a:pPr>
          <a:r>
            <a:rPr lang="en-US" sz="1800" b="1" i="0" kern="1200" dirty="0" smtClean="0">
              <a:solidFill>
                <a:srgbClr val="000000"/>
              </a:solidFill>
              <a:latin typeface="FreightSans Pro Semibold"/>
              <a:cs typeface="FreightSans Pro Semibold"/>
            </a:rPr>
            <a:t>Leadership </a:t>
          </a:r>
          <a:br>
            <a:rPr lang="en-US" sz="1800" b="1" i="0" kern="1200" dirty="0" smtClean="0">
              <a:solidFill>
                <a:srgbClr val="000000"/>
              </a:solidFill>
              <a:latin typeface="FreightSans Pro Semibold"/>
              <a:cs typeface="FreightSans Pro Semibold"/>
            </a:rPr>
          </a:br>
          <a:r>
            <a:rPr lang="en-US" sz="1800" b="1" i="0" kern="1200" dirty="0" smtClean="0">
              <a:solidFill>
                <a:srgbClr val="000000"/>
              </a:solidFill>
              <a:latin typeface="FreightSans Pro Semibold"/>
              <a:cs typeface="FreightSans Pro Semibold"/>
            </a:rPr>
            <a:t>and Vision</a:t>
          </a:r>
          <a:endParaRPr lang="en-US" sz="1800" b="1" i="0" kern="1200" dirty="0">
            <a:solidFill>
              <a:srgbClr val="000000"/>
            </a:solidFill>
            <a:latin typeface="FreightSans Pro Semibold"/>
            <a:cs typeface="FreightSans Pro Semibold"/>
          </a:endParaRPr>
        </a:p>
      </dsp:txBody>
      <dsp:txXfrm>
        <a:off x="2967146" y="0"/>
        <a:ext cx="1628549" cy="1615831"/>
      </dsp:txXfrm>
    </dsp:sp>
    <dsp:sp modelId="{5ECF9CD1-55B6-0847-AFBA-698C12700821}">
      <dsp:nvSpPr>
        <dsp:cNvPr id="0" name=""/>
        <dsp:cNvSpPr/>
      </dsp:nvSpPr>
      <dsp:spPr>
        <a:xfrm rot="21029885">
          <a:off x="5027253" y="2740884"/>
          <a:ext cx="761453" cy="41683"/>
        </a:xfrm>
        <a:custGeom>
          <a:avLst/>
          <a:gdLst/>
          <a:ahLst/>
          <a:cxnLst/>
          <a:rect l="0" t="0" r="0" b="0"/>
          <a:pathLst>
            <a:path>
              <a:moveTo>
                <a:pt x="0" y="20841"/>
              </a:moveTo>
              <a:lnTo>
                <a:pt x="761453" y="20841"/>
              </a:lnTo>
            </a:path>
          </a:pathLst>
        </a:custGeom>
        <a:noFill/>
        <a:ln w="9525" cap="flat" cmpd="sng" algn="ctr">
          <a:solidFill>
            <a:srgbClr val="000000"/>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rgbClr r="0" g="0" b="0"/>
            </a:solidFill>
            <a:latin typeface="+mj-lt"/>
          </a:endParaRPr>
        </a:p>
      </dsp:txBody>
      <dsp:txXfrm>
        <a:off x="5388943" y="2742690"/>
        <a:ext cx="38072" cy="38072"/>
      </dsp:txXfrm>
    </dsp:sp>
    <dsp:sp modelId="{90846ABB-53FE-2C4D-B865-A2CF716B9200}">
      <dsp:nvSpPr>
        <dsp:cNvPr id="0" name=""/>
        <dsp:cNvSpPr/>
      </dsp:nvSpPr>
      <dsp:spPr>
        <a:xfrm>
          <a:off x="5772398" y="1757589"/>
          <a:ext cx="1615831" cy="1615831"/>
        </a:xfrm>
        <a:prstGeom prst="rect">
          <a:avLst/>
        </a:prstGeom>
        <a:solidFill>
          <a:srgbClr val="948A54">
            <a:alpha val="9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00"/>
              </a:solidFill>
              <a:latin typeface="FreightSans Pro Semibold"/>
              <a:cs typeface="FreightSans Pro Semibold"/>
            </a:rPr>
            <a:t>Departmental Diversity</a:t>
          </a:r>
        </a:p>
        <a:p>
          <a:pPr lvl="0" algn="ctr" defTabSz="800100">
            <a:lnSpc>
              <a:spcPct val="90000"/>
            </a:lnSpc>
            <a:spcBef>
              <a:spcPct val="0"/>
            </a:spcBef>
            <a:spcAft>
              <a:spcPts val="250"/>
            </a:spcAft>
          </a:pPr>
          <a:r>
            <a:rPr lang="en-US" sz="1600" b="1" i="0" kern="1200" dirty="0" smtClean="0">
              <a:solidFill>
                <a:srgbClr val="000000"/>
              </a:solidFill>
              <a:latin typeface="FreightSans Pro Semibold"/>
              <a:cs typeface="FreightSans Pro Semibold"/>
            </a:rPr>
            <a:t>- Faculty</a:t>
          </a:r>
        </a:p>
        <a:p>
          <a:pPr lvl="0" algn="ctr" defTabSz="800100">
            <a:lnSpc>
              <a:spcPct val="90000"/>
            </a:lnSpc>
            <a:spcBef>
              <a:spcPct val="0"/>
            </a:spcBef>
            <a:spcAft>
              <a:spcPts val="250"/>
            </a:spcAft>
          </a:pPr>
          <a:r>
            <a:rPr lang="en-US" sz="1600" b="1" i="0" kern="1200" dirty="0" smtClean="0">
              <a:solidFill>
                <a:srgbClr val="000000"/>
              </a:solidFill>
              <a:latin typeface="FreightSans Pro Semibold"/>
              <a:cs typeface="FreightSans Pro Semibold"/>
            </a:rPr>
            <a:t>-Student</a:t>
          </a:r>
        </a:p>
        <a:p>
          <a:pPr lvl="0" algn="ctr" defTabSz="800100">
            <a:lnSpc>
              <a:spcPct val="90000"/>
            </a:lnSpc>
            <a:spcBef>
              <a:spcPct val="0"/>
            </a:spcBef>
            <a:spcAft>
              <a:spcPts val="250"/>
            </a:spcAft>
          </a:pPr>
          <a:r>
            <a:rPr lang="en-US" sz="1600" b="1" i="0" kern="1200" dirty="0" smtClean="0">
              <a:solidFill>
                <a:srgbClr val="000000"/>
              </a:solidFill>
              <a:latin typeface="FreightSans Pro Semibold"/>
              <a:cs typeface="FreightSans Pro Semibold"/>
            </a:rPr>
            <a:t>-Staff</a:t>
          </a:r>
        </a:p>
      </dsp:txBody>
      <dsp:txXfrm>
        <a:off x="5772398" y="1757589"/>
        <a:ext cx="1615831" cy="1615831"/>
      </dsp:txXfrm>
    </dsp:sp>
    <dsp:sp modelId="{482F503F-0D52-C140-BF5A-49285582AC32}">
      <dsp:nvSpPr>
        <dsp:cNvPr id="0" name=""/>
        <dsp:cNvSpPr/>
      </dsp:nvSpPr>
      <dsp:spPr>
        <a:xfrm rot="3106728">
          <a:off x="4040602" y="4016438"/>
          <a:ext cx="997620" cy="41683"/>
        </a:xfrm>
        <a:custGeom>
          <a:avLst/>
          <a:gdLst/>
          <a:ahLst/>
          <a:cxnLst/>
          <a:rect l="0" t="0" r="0" b="0"/>
          <a:pathLst>
            <a:path>
              <a:moveTo>
                <a:pt x="0" y="20841"/>
              </a:moveTo>
              <a:lnTo>
                <a:pt x="997620" y="20841"/>
              </a:lnTo>
            </a:path>
          </a:pathLst>
        </a:custGeom>
        <a:noFill/>
        <a:ln w="9525" cap="flat" cmpd="sng" algn="ctr">
          <a:solidFill>
            <a:srgbClr val="000000"/>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rgbClr r="0" g="0" b="0"/>
            </a:solidFill>
            <a:latin typeface="+mj-lt"/>
          </a:endParaRPr>
        </a:p>
      </dsp:txBody>
      <dsp:txXfrm>
        <a:off x="4514472" y="4012339"/>
        <a:ext cx="49881" cy="49881"/>
      </dsp:txXfrm>
    </dsp:sp>
    <dsp:sp modelId="{55039A09-D9AA-5F4B-93B0-93D7498F0CB3}">
      <dsp:nvSpPr>
        <dsp:cNvPr id="0" name=""/>
        <dsp:cNvSpPr/>
      </dsp:nvSpPr>
      <dsp:spPr>
        <a:xfrm>
          <a:off x="4539967" y="4255965"/>
          <a:ext cx="1615831" cy="1615831"/>
        </a:xfrm>
        <a:prstGeom prst="rect">
          <a:avLst/>
        </a:prstGeom>
        <a:solidFill>
          <a:srgbClr val="0084A3">
            <a:alpha val="9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00"/>
              </a:solidFill>
              <a:latin typeface="FreightSans Pro Semibold"/>
              <a:cs typeface="FreightSans Pro Semibold"/>
            </a:rPr>
            <a:t>Curriculum, Teaching </a:t>
          </a:r>
          <a:br>
            <a:rPr lang="en-US" sz="1800" b="1" i="0" kern="1200" dirty="0" smtClean="0">
              <a:solidFill>
                <a:srgbClr val="000000"/>
              </a:solidFill>
              <a:latin typeface="FreightSans Pro Semibold"/>
              <a:cs typeface="FreightSans Pro Semibold"/>
            </a:rPr>
          </a:br>
          <a:r>
            <a:rPr lang="en-US" sz="1800" b="1" i="0" kern="1200" dirty="0" smtClean="0">
              <a:solidFill>
                <a:srgbClr val="000000"/>
              </a:solidFill>
              <a:latin typeface="FreightSans Pro Semibold"/>
              <a:cs typeface="FreightSans Pro Semibold"/>
            </a:rPr>
            <a:t>and Research</a:t>
          </a:r>
          <a:endParaRPr lang="en-US" sz="1800" b="1" i="0" kern="1200" dirty="0">
            <a:solidFill>
              <a:srgbClr val="000000"/>
            </a:solidFill>
            <a:latin typeface="FreightSans Pro Semibold"/>
            <a:cs typeface="FreightSans Pro Semibold"/>
          </a:endParaRPr>
        </a:p>
      </dsp:txBody>
      <dsp:txXfrm>
        <a:off x="4539967" y="4255965"/>
        <a:ext cx="1615831" cy="1615831"/>
      </dsp:txXfrm>
    </dsp:sp>
    <dsp:sp modelId="{C1291C9C-2032-F148-BF99-D5FBADDBB0FE}">
      <dsp:nvSpPr>
        <dsp:cNvPr id="0" name=""/>
        <dsp:cNvSpPr/>
      </dsp:nvSpPr>
      <dsp:spPr>
        <a:xfrm rot="8204406">
          <a:off x="2012177" y="4042588"/>
          <a:ext cx="1303875" cy="41683"/>
        </a:xfrm>
        <a:custGeom>
          <a:avLst/>
          <a:gdLst/>
          <a:ahLst/>
          <a:cxnLst/>
          <a:rect l="0" t="0" r="0" b="0"/>
          <a:pathLst>
            <a:path>
              <a:moveTo>
                <a:pt x="0" y="20841"/>
              </a:moveTo>
              <a:lnTo>
                <a:pt x="1303875" y="20841"/>
              </a:lnTo>
            </a:path>
          </a:pathLst>
        </a:custGeom>
        <a:noFill/>
        <a:ln w="9525" cap="flat" cmpd="sng" algn="ctr">
          <a:solidFill>
            <a:srgbClr val="000000"/>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rgbClr r="0" g="0" b="0"/>
            </a:solidFill>
            <a:latin typeface="+mj-lt"/>
          </a:endParaRPr>
        </a:p>
      </dsp:txBody>
      <dsp:txXfrm rot="10800000">
        <a:off x="2631518" y="4030833"/>
        <a:ext cx="65193" cy="65193"/>
      </dsp:txXfrm>
    </dsp:sp>
    <dsp:sp modelId="{5042494F-031F-0545-BD05-EA38E09E103D}">
      <dsp:nvSpPr>
        <dsp:cNvPr id="0" name=""/>
        <dsp:cNvSpPr/>
      </dsp:nvSpPr>
      <dsp:spPr>
        <a:xfrm>
          <a:off x="793057" y="4255965"/>
          <a:ext cx="1615831" cy="1615831"/>
        </a:xfrm>
        <a:prstGeom prst="rect">
          <a:avLst/>
        </a:prstGeom>
        <a:solidFill>
          <a:srgbClr val="00B2A5">
            <a:alpha val="9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00"/>
              </a:solidFill>
              <a:latin typeface="FreightSans Pro Semibold"/>
              <a:cs typeface="FreightSans Pro Semibold"/>
            </a:rPr>
            <a:t>Department Climate</a:t>
          </a:r>
          <a:endParaRPr lang="en-US" sz="1800" b="1" i="0" kern="1200" dirty="0">
            <a:solidFill>
              <a:srgbClr val="000000"/>
            </a:solidFill>
            <a:latin typeface="FreightSans Pro Semibold"/>
            <a:cs typeface="FreightSans Pro Semibold"/>
          </a:endParaRPr>
        </a:p>
      </dsp:txBody>
      <dsp:txXfrm>
        <a:off x="793057" y="4255965"/>
        <a:ext cx="1615831" cy="1615831"/>
      </dsp:txXfrm>
    </dsp:sp>
    <dsp:sp modelId="{33765E66-4015-FE41-90B4-0391089DE772}">
      <dsp:nvSpPr>
        <dsp:cNvPr id="0" name=""/>
        <dsp:cNvSpPr/>
      </dsp:nvSpPr>
      <dsp:spPr>
        <a:xfrm rot="11736392">
          <a:off x="1573794" y="2552691"/>
          <a:ext cx="1027668" cy="41683"/>
        </a:xfrm>
        <a:custGeom>
          <a:avLst/>
          <a:gdLst/>
          <a:ahLst/>
          <a:cxnLst/>
          <a:rect l="0" t="0" r="0" b="0"/>
          <a:pathLst>
            <a:path>
              <a:moveTo>
                <a:pt x="0" y="20841"/>
              </a:moveTo>
              <a:lnTo>
                <a:pt x="1027668" y="20841"/>
              </a:lnTo>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crgbClr r="0" g="0" b="0"/>
            </a:solidFill>
            <a:latin typeface="+mj-lt"/>
          </a:endParaRPr>
        </a:p>
      </dsp:txBody>
      <dsp:txXfrm rot="10800000">
        <a:off x="2061936" y="2547841"/>
        <a:ext cx="51383" cy="51383"/>
      </dsp:txXfrm>
    </dsp:sp>
    <dsp:sp modelId="{348C12DC-A7CD-604D-8BD0-439E2C6F8791}">
      <dsp:nvSpPr>
        <dsp:cNvPr id="0" name=""/>
        <dsp:cNvSpPr/>
      </dsp:nvSpPr>
      <dsp:spPr>
        <a:xfrm>
          <a:off x="0" y="1409145"/>
          <a:ext cx="1622902" cy="1615831"/>
        </a:xfrm>
        <a:prstGeom prst="rect">
          <a:avLst/>
        </a:prstGeom>
        <a:solidFill>
          <a:srgbClr val="E09E19">
            <a:alpha val="9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0" kern="1200" dirty="0" smtClean="0">
              <a:solidFill>
                <a:srgbClr val="000000"/>
              </a:solidFill>
              <a:latin typeface="FreightSans Pro Semibold"/>
              <a:cs typeface="FreightSans Pro Semibold"/>
            </a:rPr>
            <a:t>Mentoring </a:t>
          </a:r>
          <a:br>
            <a:rPr lang="en-US" sz="1800" b="1" i="0" kern="1200" dirty="0" smtClean="0">
              <a:solidFill>
                <a:srgbClr val="000000"/>
              </a:solidFill>
              <a:latin typeface="FreightSans Pro Semibold"/>
              <a:cs typeface="FreightSans Pro Semibold"/>
            </a:rPr>
          </a:br>
          <a:r>
            <a:rPr lang="en-US" sz="1800" b="1" i="0" kern="1200" dirty="0" smtClean="0">
              <a:solidFill>
                <a:srgbClr val="000000"/>
              </a:solidFill>
              <a:latin typeface="FreightSans Pro Semibold"/>
              <a:cs typeface="FreightSans Pro Semibold"/>
            </a:rPr>
            <a:t>and Support</a:t>
          </a:r>
          <a:br>
            <a:rPr lang="en-US" sz="1800" b="1" i="0" kern="1200" dirty="0" smtClean="0">
              <a:solidFill>
                <a:srgbClr val="000000"/>
              </a:solidFill>
              <a:latin typeface="FreightSans Pro Semibold"/>
              <a:cs typeface="FreightSans Pro Semibold"/>
            </a:rPr>
          </a:br>
          <a:r>
            <a:rPr lang="en-US" sz="1800" b="1" i="0" kern="1200" dirty="0" smtClean="0">
              <a:solidFill>
                <a:srgbClr val="000000"/>
              </a:solidFill>
              <a:latin typeface="FreightSans Pro Semibold"/>
              <a:cs typeface="FreightSans Pro Semibold"/>
            </a:rPr>
            <a:t>for </a:t>
          </a:r>
          <a:br>
            <a:rPr lang="en-US" sz="1800" b="1" i="0" kern="1200" dirty="0" smtClean="0">
              <a:solidFill>
                <a:srgbClr val="000000"/>
              </a:solidFill>
              <a:latin typeface="FreightSans Pro Semibold"/>
              <a:cs typeface="FreightSans Pro Semibold"/>
            </a:rPr>
          </a:br>
          <a:r>
            <a:rPr lang="en-US" sz="1800" b="1" i="0" kern="1200" dirty="0" smtClean="0">
              <a:solidFill>
                <a:srgbClr val="000000"/>
              </a:solidFill>
              <a:latin typeface="FreightSans Pro Semibold"/>
              <a:cs typeface="FreightSans Pro Semibold"/>
            </a:rPr>
            <a:t>Diverse Groups</a:t>
          </a:r>
          <a:endParaRPr lang="en-US" sz="1800" b="1" i="0" kern="1200" dirty="0">
            <a:solidFill>
              <a:srgbClr val="000000"/>
            </a:solidFill>
            <a:latin typeface="FreightSans Pro Semibold"/>
            <a:cs typeface="FreightSans Pro Semibold"/>
          </a:endParaRPr>
        </a:p>
      </dsp:txBody>
      <dsp:txXfrm>
        <a:off x="0" y="1409145"/>
        <a:ext cx="1622902" cy="161583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97CB1905-1EEB-6545-B5E2-B70E8868255E}" type="datetimeFigureOut">
              <a:rPr lang="en-US" smtClean="0"/>
              <a:t>1/18/18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261A396-5F67-764F-9A9A-305152EBE086}" type="slidenum">
              <a:rPr lang="en-US" smtClean="0"/>
              <a:t>‹#›</a:t>
            </a:fld>
            <a:endParaRPr lang="en-US"/>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F53F6BF-7462-9046-A2B6-90C29244BD27}" type="datetimeFigureOut">
              <a:rPr lang="en-US" smtClean="0"/>
              <a:t>1/18/18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4B7DBC5-2A13-CA47-B9EE-6017A92B6B18}" type="slidenum">
              <a:rPr lang="en-US" smtClean="0"/>
              <a:t>‹#›</a:t>
            </a:fld>
            <a:endParaRPr lang="en-US"/>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Preparing for Academic Program Review </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​This session of the 2017-18 New Chairs Program will cover the academic program review process and best practices for departmental strategic planning. Vice Provost for Academic and Space Planning Tsu-Jae King Liu will describe the academic program review process, which gives the Department the opportunity to perform a comprehensive self-assessment to identify strengths and weaknesses and to strategically plan its future. Organizational Consultant Katherine Mitchell will discuss how to engage your department in a successful ​strategic planning process which leverages innovative thinking and consensus building. Additionally, advice for developing a diversity plan will be provided by Amy Scharf, Director of Diversity Initiatives, Division of Equity and Inclusion, and advice on curriculum assessment will be provided by Yuki Watanabe, Senior Consultant Assessment &amp; Evaluation at the Center for Teaching and Learning.</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​Presenters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Tsu-Jae King Liu, Vice Provost, Academic and Space Planning</a:t>
            </a:r>
          </a:p>
          <a:p>
            <a:r>
              <a:rPr lang="en-US" sz="1200" b="0" i="0" kern="1200" dirty="0" smtClean="0">
                <a:solidFill>
                  <a:schemeClr val="tx1"/>
                </a:solidFill>
                <a:effectLst/>
                <a:latin typeface="+mn-lt"/>
                <a:ea typeface="+mn-ea"/>
                <a:cs typeface="+mn-cs"/>
              </a:rPr>
              <a:t>​Katherine Mitchell, Organizational Consultant, Human Resources</a:t>
            </a:r>
          </a:p>
          <a:p>
            <a:r>
              <a:rPr lang="en-US" sz="1200" b="0" i="0" kern="1200" dirty="0" smtClean="0">
                <a:solidFill>
                  <a:schemeClr val="tx1"/>
                </a:solidFill>
                <a:effectLst/>
                <a:latin typeface="+mn-lt"/>
                <a:ea typeface="+mn-ea"/>
                <a:cs typeface="+mn-cs"/>
              </a:rPr>
              <a:t>Amy Scharf, Director of Faculty and Diversity Initiatives, Equity and Inclusion</a:t>
            </a:r>
          </a:p>
          <a:p>
            <a:r>
              <a:rPr lang="en-US" sz="1200" b="0" i="0" kern="1200" dirty="0" smtClean="0">
                <a:solidFill>
                  <a:schemeClr val="tx1"/>
                </a:solidFill>
                <a:effectLst/>
                <a:latin typeface="+mn-lt"/>
                <a:ea typeface="+mn-ea"/>
                <a:cs typeface="+mn-cs"/>
              </a:rPr>
              <a:t>Yuki Watanabe, Senior Consultant Assessment &amp; Evaluation, Center for Teaching and Learning</a:t>
            </a:r>
          </a:p>
        </p:txBody>
      </p:sp>
      <p:sp>
        <p:nvSpPr>
          <p:cNvPr id="4" name="Slide Number Placeholder 3"/>
          <p:cNvSpPr>
            <a:spLocks noGrp="1"/>
          </p:cNvSpPr>
          <p:nvPr>
            <p:ph type="sldNum" sz="quarter" idx="10"/>
          </p:nvPr>
        </p:nvSpPr>
        <p:spPr/>
        <p:txBody>
          <a:bodyPr/>
          <a:lstStyle/>
          <a:p>
            <a:fld id="{84B7DBC5-2A13-CA47-B9EE-6017A92B6B18}" type="slidenum">
              <a:rPr lang="en-US" smtClean="0"/>
              <a:t>1</a:t>
            </a:fld>
            <a:endParaRPr lang="en-US"/>
          </a:p>
        </p:txBody>
      </p:sp>
    </p:spTree>
    <p:extLst>
      <p:ext uri="{BB962C8B-B14F-4D97-AF65-F5344CB8AC3E}">
        <p14:creationId xmlns:p14="http://schemas.microsoft.com/office/powerpoint/2010/main" val="348485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department has a plan:</a:t>
            </a:r>
          </a:p>
          <a:p>
            <a:pPr lvl="1"/>
            <a:r>
              <a:rPr lang="en-US" dirty="0" smtClean="0"/>
              <a:t>Use it to move forward</a:t>
            </a:r>
          </a:p>
          <a:p>
            <a:pPr lvl="1"/>
            <a:r>
              <a:rPr lang="en-US" dirty="0" smtClean="0"/>
              <a:t>Revise as needed</a:t>
            </a:r>
          </a:p>
          <a:p>
            <a:pPr lvl="1"/>
            <a:endParaRPr lang="en-US" dirty="0" smtClean="0"/>
          </a:p>
          <a:p>
            <a:r>
              <a:rPr lang="en-US" dirty="0" smtClean="0"/>
              <a:t>If not, contact E&amp;I to get started </a:t>
            </a:r>
          </a:p>
        </p:txBody>
      </p:sp>
      <p:sp>
        <p:nvSpPr>
          <p:cNvPr id="4" name="Slide Number Placeholder 3"/>
          <p:cNvSpPr>
            <a:spLocks noGrp="1"/>
          </p:cNvSpPr>
          <p:nvPr>
            <p:ph type="sldNum" sz="quarter" idx="10"/>
          </p:nvPr>
        </p:nvSpPr>
        <p:spPr/>
        <p:txBody>
          <a:bodyPr/>
          <a:lstStyle/>
          <a:p>
            <a:fld id="{2C9C0055-00BD-8649-8FE5-87B4F7BB3598}" type="slidenum">
              <a:rPr lang="en-US" smtClean="0"/>
              <a:t>21</a:t>
            </a:fld>
            <a:endParaRPr lang="en-US"/>
          </a:p>
        </p:txBody>
      </p:sp>
    </p:spTree>
    <p:extLst>
      <p:ext uri="{BB962C8B-B14F-4D97-AF65-F5344CB8AC3E}">
        <p14:creationId xmlns:p14="http://schemas.microsoft.com/office/powerpoint/2010/main" val="61014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EXAMPLES:</a:t>
            </a:r>
          </a:p>
          <a:p>
            <a:endParaRPr lang="en-US" baseline="0" dirty="0" smtClean="0"/>
          </a:p>
          <a:p>
            <a:r>
              <a:rPr lang="en-US" b="1" baseline="0" dirty="0" smtClean="0"/>
              <a:t>Physics – Identity Matters – training and communications</a:t>
            </a:r>
          </a:p>
          <a:p>
            <a:r>
              <a:rPr lang="en-US" baseline="0" dirty="0" smtClean="0"/>
              <a:t>Pub Health – revamp grad admissions re: Context of Achievement</a:t>
            </a:r>
          </a:p>
          <a:p>
            <a:r>
              <a:rPr lang="en-US" baseline="0" dirty="0" smtClean="0"/>
              <a:t>PMB – Complete overhaul of faculty hiring process and grad admissions</a:t>
            </a:r>
          </a:p>
          <a:p>
            <a:r>
              <a:rPr lang="en-US" b="1" baseline="0" dirty="0" smtClean="0"/>
              <a:t>Political </a:t>
            </a:r>
            <a:r>
              <a:rPr lang="en-US" b="1" baseline="0" dirty="0" err="1" smtClean="0"/>
              <a:t>Sci</a:t>
            </a:r>
            <a:r>
              <a:rPr lang="en-US" b="1" baseline="0" dirty="0" smtClean="0"/>
              <a:t> – explore new subfield on Race, Ethnicity and Religion in Politics</a:t>
            </a:r>
          </a:p>
          <a:p>
            <a:r>
              <a:rPr lang="en-US" b="0" baseline="0" dirty="0" smtClean="0"/>
              <a:t>Phil – deep dive on gender in culture of department (and culture of the field)</a:t>
            </a:r>
          </a:p>
          <a:p>
            <a:r>
              <a:rPr lang="en-US" b="1" baseline="0" dirty="0" smtClean="0"/>
              <a:t>TDPS – data re: 40% transfer students, </a:t>
            </a:r>
            <a:r>
              <a:rPr lang="en-US" b="1" baseline="0" dirty="0" err="1" smtClean="0"/>
              <a:t>curric</a:t>
            </a:r>
            <a:r>
              <a:rPr lang="en-US" b="1" baseline="0" dirty="0" smtClean="0"/>
              <a:t> designed as 4 year, how to adjust</a:t>
            </a:r>
          </a:p>
          <a:p>
            <a:r>
              <a:rPr lang="en-US" b="1" baseline="0" dirty="0" smtClean="0"/>
              <a:t>EECS –CS Scholars – cohort program for entry level computer </a:t>
            </a:r>
            <a:r>
              <a:rPr lang="en-US" b="1" baseline="0" dirty="0" err="1" smtClean="0"/>
              <a:t>sci</a:t>
            </a:r>
            <a:r>
              <a:rPr lang="en-US" b="1" baseline="0" dirty="0" smtClean="0"/>
              <a:t> courses, special discussion section, extra support, community (60% women, 20-30% URM, many first gen college), also </a:t>
            </a:r>
            <a:r>
              <a:rPr lang="en-US" b="1" baseline="0" dirty="0" err="1" smtClean="0"/>
              <a:t>Kickstart</a:t>
            </a:r>
            <a:endParaRPr lang="en-US" b="1"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9C0055-00BD-8649-8FE5-87B4F7BB3598}" type="slidenum">
              <a:rPr lang="en-US" smtClean="0"/>
              <a:t>23</a:t>
            </a:fld>
            <a:endParaRPr lang="en-US"/>
          </a:p>
        </p:txBody>
      </p:sp>
    </p:spTree>
    <p:extLst>
      <p:ext uri="{BB962C8B-B14F-4D97-AF65-F5344CB8AC3E}">
        <p14:creationId xmlns:p14="http://schemas.microsoft.com/office/powerpoint/2010/main" val="138411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EXAMPLES:</a:t>
            </a:r>
          </a:p>
          <a:p>
            <a:endParaRPr lang="en-US" baseline="0" dirty="0" smtClean="0"/>
          </a:p>
          <a:p>
            <a:r>
              <a:rPr lang="en-US" b="1" baseline="0" dirty="0" smtClean="0"/>
              <a:t>Physics – Identity Matters – training and communications</a:t>
            </a:r>
          </a:p>
          <a:p>
            <a:r>
              <a:rPr lang="en-US" baseline="0" dirty="0" smtClean="0"/>
              <a:t>Pub Health – revamp grad admissions re: Context of Achievement</a:t>
            </a:r>
          </a:p>
          <a:p>
            <a:r>
              <a:rPr lang="en-US" baseline="0" dirty="0" smtClean="0"/>
              <a:t>PMB – Complete overhaul of faculty hiring process and grad admissions</a:t>
            </a:r>
          </a:p>
          <a:p>
            <a:r>
              <a:rPr lang="en-US" b="1" baseline="0" dirty="0" smtClean="0"/>
              <a:t>Political </a:t>
            </a:r>
            <a:r>
              <a:rPr lang="en-US" b="1" baseline="0" dirty="0" err="1" smtClean="0"/>
              <a:t>Sci</a:t>
            </a:r>
            <a:r>
              <a:rPr lang="en-US" b="1" baseline="0" dirty="0" smtClean="0"/>
              <a:t> – explore new subfield on Race, Ethnicity and Religion in Politics</a:t>
            </a:r>
          </a:p>
          <a:p>
            <a:r>
              <a:rPr lang="en-US" b="0" baseline="0" dirty="0" smtClean="0"/>
              <a:t>Phil – deep dive on gender in culture of department (and culture of the field)</a:t>
            </a:r>
          </a:p>
          <a:p>
            <a:r>
              <a:rPr lang="en-US" b="1" baseline="0" dirty="0" smtClean="0"/>
              <a:t>TDPS – data re: 40% transfer students, </a:t>
            </a:r>
            <a:r>
              <a:rPr lang="en-US" b="1" baseline="0" dirty="0" err="1" smtClean="0"/>
              <a:t>curric</a:t>
            </a:r>
            <a:r>
              <a:rPr lang="en-US" b="1" baseline="0" dirty="0" smtClean="0"/>
              <a:t> designed as 4 year, how to adjust</a:t>
            </a:r>
          </a:p>
          <a:p>
            <a:r>
              <a:rPr lang="en-US" b="1" baseline="0" dirty="0" smtClean="0"/>
              <a:t>EECS –CS Scholars – cohort program for entry level computer </a:t>
            </a:r>
            <a:r>
              <a:rPr lang="en-US" b="1" baseline="0" dirty="0" err="1" smtClean="0"/>
              <a:t>sci</a:t>
            </a:r>
            <a:r>
              <a:rPr lang="en-US" b="1" baseline="0" dirty="0" smtClean="0"/>
              <a:t> courses, special discussion section, extra support, community (60% women, 20-30% URM, many first gen college), also </a:t>
            </a:r>
            <a:r>
              <a:rPr lang="en-US" b="1" baseline="0" dirty="0" err="1" smtClean="0"/>
              <a:t>Kickstart</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C9C0055-00BD-8649-8FE5-87B4F7BB3598}" type="slidenum">
              <a:rPr lang="en-US" smtClean="0"/>
              <a:t>24</a:t>
            </a:fld>
            <a:endParaRPr lang="en-US"/>
          </a:p>
        </p:txBody>
      </p:sp>
    </p:spTree>
    <p:extLst>
      <p:ext uri="{BB962C8B-B14F-4D97-AF65-F5344CB8AC3E}">
        <p14:creationId xmlns:p14="http://schemas.microsoft.com/office/powerpoint/2010/main" val="143887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9C0055-00BD-8649-8FE5-87B4F7BB3598}" type="slidenum">
              <a:rPr lang="en-US" smtClean="0"/>
              <a:t>25</a:t>
            </a:fld>
            <a:endParaRPr lang="en-US"/>
          </a:p>
        </p:txBody>
      </p:sp>
    </p:spTree>
    <p:extLst>
      <p:ext uri="{BB962C8B-B14F-4D97-AF65-F5344CB8AC3E}">
        <p14:creationId xmlns:p14="http://schemas.microsoft.com/office/powerpoint/2010/main" val="957441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smtClean="0">
                <a:solidFill>
                  <a:srgbClr val="333333"/>
                </a:solidFill>
                <a:latin typeface="Calibri" charset="0"/>
                <a:ea typeface="Calibri" charset="0"/>
                <a:cs typeface="Calibri" charset="0"/>
              </a:rPr>
              <a:t>Clarify/revise program-level student learning goals by gathering input from faculty, students, and other key stakeholders. </a:t>
            </a:r>
          </a:p>
          <a:p>
            <a:pPr marL="285750" indent="-285750">
              <a:buFont typeface="Arial" charset="0"/>
              <a:buChar char="•"/>
            </a:pPr>
            <a:r>
              <a:rPr lang="en-US" sz="1200" dirty="0" smtClean="0">
                <a:solidFill>
                  <a:srgbClr val="333333"/>
                </a:solidFill>
                <a:latin typeface="Calibri" charset="0"/>
                <a:ea typeface="Calibri" charset="0"/>
                <a:cs typeface="Calibri" charset="0"/>
              </a:rPr>
              <a:t>Examine what are the common foundational knowledge and skills needed across curricular tracks to inform the revisions of the required core courses. </a:t>
            </a:r>
          </a:p>
          <a:p>
            <a:pPr marL="285750" indent="-285750">
              <a:buFont typeface="Arial" charset="0"/>
              <a:buChar char="•"/>
            </a:pPr>
            <a:r>
              <a:rPr lang="en-US" sz="1200" dirty="0" smtClean="0">
                <a:solidFill>
                  <a:srgbClr val="333333"/>
                </a:solidFill>
                <a:latin typeface="Calibri" charset="0"/>
                <a:ea typeface="Calibri" charset="0"/>
                <a:cs typeface="Calibri" charset="0"/>
              </a:rPr>
              <a:t>Understand how research skills are threaded across curriculum by analyzing syllabi and interviewing faculty and discuss what needs to be improved.</a:t>
            </a:r>
          </a:p>
          <a:p>
            <a:pPr marL="285750" indent="-285750">
              <a:buFont typeface="Arial" charset="0"/>
              <a:buChar char="•"/>
            </a:pPr>
            <a:r>
              <a:rPr lang="en-US" sz="1200" dirty="0" smtClean="0">
                <a:solidFill>
                  <a:srgbClr val="333333"/>
                </a:solidFill>
                <a:latin typeface="Calibri" charset="0"/>
                <a:ea typeface="Calibri" charset="0"/>
                <a:cs typeface="Calibri" charset="0"/>
              </a:rPr>
              <a:t>Understand the impact of a recent curricular change (e.g., a new requirement, a new pedagogical innovation made across courses) on student learning. Understand what was effective and what needs further adjustment.  </a:t>
            </a:r>
            <a:endParaRPr lang="en-US" sz="1200" b="0" i="0" dirty="0" smtClean="0">
              <a:solidFill>
                <a:srgbClr val="333333"/>
              </a:solidFill>
              <a:effectLst/>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33</a:t>
            </a:fld>
            <a:endParaRPr lang="en-US"/>
          </a:p>
        </p:txBody>
      </p:sp>
    </p:spTree>
    <p:extLst>
      <p:ext uri="{BB962C8B-B14F-4D97-AF65-F5344CB8AC3E}">
        <p14:creationId xmlns:p14="http://schemas.microsoft.com/office/powerpoint/2010/main" val="30441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smtClean="0">
                <a:solidFill>
                  <a:srgbClr val="333333"/>
                </a:solidFill>
                <a:latin typeface="Calibri" charset="0"/>
                <a:ea typeface="Calibri" charset="0"/>
                <a:cs typeface="Calibri" charset="0"/>
              </a:rPr>
              <a:t>Clarify/revise program-level student learning goals by gathering input from faculty, students, and other key stakeholders. </a:t>
            </a:r>
          </a:p>
          <a:p>
            <a:pPr marL="285750" indent="-285750">
              <a:buFont typeface="Arial" charset="0"/>
              <a:buChar char="•"/>
            </a:pPr>
            <a:r>
              <a:rPr lang="en-US" sz="1200" dirty="0" smtClean="0">
                <a:solidFill>
                  <a:srgbClr val="333333"/>
                </a:solidFill>
                <a:latin typeface="Calibri" charset="0"/>
                <a:ea typeface="Calibri" charset="0"/>
                <a:cs typeface="Calibri" charset="0"/>
              </a:rPr>
              <a:t>Examine what are the common foundational knowledge and skills needed across curricular tracks to inform the revisions of the required core courses. </a:t>
            </a:r>
          </a:p>
          <a:p>
            <a:pPr marL="285750" indent="-285750">
              <a:buFont typeface="Arial" charset="0"/>
              <a:buChar char="•"/>
            </a:pPr>
            <a:r>
              <a:rPr lang="en-US" sz="1200" dirty="0" smtClean="0">
                <a:solidFill>
                  <a:srgbClr val="333333"/>
                </a:solidFill>
                <a:latin typeface="Calibri" charset="0"/>
                <a:ea typeface="Calibri" charset="0"/>
                <a:cs typeface="Calibri" charset="0"/>
              </a:rPr>
              <a:t>Understand how research skills are threaded across curriculum by analyzing syllabi and interviewing faculty and discuss what needs to be improved.</a:t>
            </a:r>
          </a:p>
          <a:p>
            <a:pPr marL="285750" indent="-285750">
              <a:buFont typeface="Arial" charset="0"/>
              <a:buChar char="•"/>
            </a:pPr>
            <a:r>
              <a:rPr lang="en-US" sz="1200" dirty="0" smtClean="0">
                <a:solidFill>
                  <a:srgbClr val="333333"/>
                </a:solidFill>
                <a:latin typeface="Calibri" charset="0"/>
                <a:ea typeface="Calibri" charset="0"/>
                <a:cs typeface="Calibri" charset="0"/>
              </a:rPr>
              <a:t>Understand the impact of a recent curricular change (e.g., a new requirement, a new pedagogical innovation made across courses) on student learning. </a:t>
            </a:r>
            <a:r>
              <a:rPr lang="en-US" sz="1200" smtClean="0">
                <a:solidFill>
                  <a:srgbClr val="333333"/>
                </a:solidFill>
                <a:latin typeface="Calibri" charset="0"/>
                <a:ea typeface="Calibri" charset="0"/>
                <a:cs typeface="Calibri" charset="0"/>
              </a:rPr>
              <a:t>Understand what was effective and what needs further adjustment.  </a:t>
            </a:r>
            <a:endParaRPr lang="en-US" sz="1200" b="0" i="0" smtClean="0">
              <a:solidFill>
                <a:srgbClr val="333333"/>
              </a:solidFill>
              <a:effectLst/>
              <a:latin typeface="Calibri" charset="0"/>
              <a:ea typeface="Calibri" charset="0"/>
              <a:cs typeface="Calibri" charset="0"/>
            </a:endParaRPr>
          </a:p>
          <a:p>
            <a:endParaRPr lang="en-US"/>
          </a:p>
        </p:txBody>
      </p:sp>
      <p:sp>
        <p:nvSpPr>
          <p:cNvPr id="4" name="Slide Number Placeholder 3"/>
          <p:cNvSpPr>
            <a:spLocks noGrp="1"/>
          </p:cNvSpPr>
          <p:nvPr>
            <p:ph type="sldNum" sz="quarter" idx="10"/>
          </p:nvPr>
        </p:nvSpPr>
        <p:spPr/>
        <p:txBody>
          <a:bodyPr/>
          <a:lstStyle/>
          <a:p>
            <a:fld id="{84B7DBC5-2A13-CA47-B9EE-6017A92B6B18}" type="slidenum">
              <a:rPr lang="en-US" smtClean="0"/>
              <a:t>35</a:t>
            </a:fld>
            <a:endParaRPr lang="en-US"/>
          </a:p>
        </p:txBody>
      </p:sp>
    </p:spTree>
    <p:extLst>
      <p:ext uri="{BB962C8B-B14F-4D97-AF65-F5344CB8AC3E}">
        <p14:creationId xmlns:p14="http://schemas.microsoft.com/office/powerpoint/2010/main" val="2704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7DBC5-2A13-CA47-B9EE-6017A92B6B18}" type="slidenum">
              <a:rPr lang="en-US" smtClean="0"/>
              <a:t>37</a:t>
            </a:fld>
            <a:endParaRPr lang="en-US"/>
          </a:p>
        </p:txBody>
      </p:sp>
    </p:spTree>
    <p:extLst>
      <p:ext uri="{BB962C8B-B14F-4D97-AF65-F5344CB8AC3E}">
        <p14:creationId xmlns:p14="http://schemas.microsoft.com/office/powerpoint/2010/main" val="138146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C2822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0"/>
          </p:nvPr>
        </p:nvSpPr>
        <p:spPr/>
        <p:txBody>
          <a:bodyPr/>
          <a:lstStyle/>
          <a:p>
            <a:r>
              <a:rPr lang="en-US" smtClean="0"/>
              <a:t>2</a:t>
            </a:r>
            <a:endParaRPr lang="en-US" dirty="0"/>
          </a:p>
        </p:txBody>
      </p:sp>
    </p:spTree>
    <p:extLst>
      <p:ext uri="{BB962C8B-B14F-4D97-AF65-F5344CB8AC3E}">
        <p14:creationId xmlns:p14="http://schemas.microsoft.com/office/powerpoint/2010/main" val="369053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2600" y="193319"/>
            <a:ext cx="7740650" cy="1150353"/>
          </a:xfrm>
          <a:prstGeom prst="rect">
            <a:avLst/>
          </a:prstGeo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82600" y="1351530"/>
            <a:ext cx="7740650" cy="4381363"/>
          </a:xfrm>
          <a:prstGeom prst="rect">
            <a:avLst/>
          </a:prstGeom>
        </p:spPr>
        <p:txBody>
          <a:bodyPr/>
          <a:lstStyle>
            <a:lvl1pPr>
              <a:spcBef>
                <a:spcPts val="1200"/>
              </a:spcBef>
              <a:defRPr sz="2800"/>
            </a:lvl1pPr>
            <a:lvl2pPr>
              <a:defRPr sz="2400"/>
            </a:lvl2pPr>
          </a:lstStyle>
          <a:p>
            <a:pPr lvl="0"/>
            <a:r>
              <a:rPr lang="en-US" dirty="0" smtClean="0"/>
              <a:t>Click to edit Master text styles</a:t>
            </a:r>
          </a:p>
          <a:p>
            <a:pPr lvl="1"/>
            <a:r>
              <a:rPr lang="en-US" dirty="0" smtClean="0"/>
              <a:t>Second level</a:t>
            </a:r>
          </a:p>
        </p:txBody>
      </p:sp>
      <p:sp>
        <p:nvSpPr>
          <p:cNvPr id="5" name="Footer Placeholder 4"/>
          <p:cNvSpPr>
            <a:spLocks noGrp="1"/>
          </p:cNvSpPr>
          <p:nvPr>
            <p:ph type="ftr" sz="quarter" idx="10"/>
          </p:nvPr>
        </p:nvSpPr>
        <p:spPr/>
        <p:txBody>
          <a:bodyPr/>
          <a:lstStyle/>
          <a:p>
            <a:r>
              <a:rPr lang="en-US" smtClean="0"/>
              <a:t>2</a:t>
            </a:r>
            <a:endParaRPr lang="en-US" dirty="0"/>
          </a:p>
        </p:txBody>
      </p:sp>
    </p:spTree>
    <p:extLst>
      <p:ext uri="{BB962C8B-B14F-4D97-AF65-F5344CB8AC3E}">
        <p14:creationId xmlns:p14="http://schemas.microsoft.com/office/powerpoint/2010/main" val="358130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rgbClr val="2D63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2"/>
          </p:nvPr>
        </p:nvSpPr>
        <p:spPr>
          <a:xfrm>
            <a:off x="8305800" y="166688"/>
            <a:ext cx="631825" cy="360362"/>
          </a:xfrm>
          <a:prstGeom prst="rect">
            <a:avLst/>
          </a:prstGeom>
        </p:spPr>
        <p:txBody>
          <a:bodyPr/>
          <a:lstStyle>
            <a:lvl1pPr>
              <a:defRPr/>
            </a:lvl1pPr>
          </a:lstStyle>
          <a:p>
            <a:fld id="{B4DFEFD0-D8F9-4B4C-8E05-AF5959ADF27E}" type="slidenum">
              <a:rPr lang="en-US" smtClean="0"/>
              <a:t>‹#›</a:t>
            </a:fld>
            <a:endParaRPr lang="en-US" dirty="0"/>
          </a:p>
        </p:txBody>
      </p:sp>
      <p:sp>
        <p:nvSpPr>
          <p:cNvPr id="5" name="Footer Placeholder 4"/>
          <p:cNvSpPr>
            <a:spLocks noGrp="1"/>
          </p:cNvSpPr>
          <p:nvPr>
            <p:ph type="ftr" sz="quarter" idx="13"/>
          </p:nvPr>
        </p:nvSpPr>
        <p:spPr/>
        <p:txBody>
          <a:bodyPr/>
          <a:lstStyle/>
          <a:p>
            <a:r>
              <a:rPr lang="en-US" smtClean="0"/>
              <a:t>2</a:t>
            </a:r>
            <a:endParaRPr lang="en-US" dirty="0"/>
          </a:p>
        </p:txBody>
      </p:sp>
    </p:spTree>
    <p:extLst>
      <p:ext uri="{BB962C8B-B14F-4D97-AF65-F5344CB8AC3E}">
        <p14:creationId xmlns:p14="http://schemas.microsoft.com/office/powerpoint/2010/main" val="16875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2"/>
          </p:nvPr>
        </p:nvSpPr>
        <p:spPr>
          <a:xfrm>
            <a:off x="8305800" y="166688"/>
            <a:ext cx="631825" cy="360362"/>
          </a:xfrm>
          <a:prstGeom prst="rect">
            <a:avLst/>
          </a:prstGeom>
        </p:spPr>
        <p:txBody>
          <a:bodyPr/>
          <a:lstStyle>
            <a:lvl1pPr>
              <a:defRPr/>
            </a:lvl1pPr>
          </a:lstStyle>
          <a:p>
            <a:fld id="{B4DFEFD0-D8F9-4B4C-8E05-AF5959ADF27E}" type="slidenum">
              <a:rPr lang="en-US" smtClean="0"/>
              <a:t>‹#›</a:t>
            </a:fld>
            <a:endParaRPr lang="en-US" dirty="0"/>
          </a:p>
        </p:txBody>
      </p:sp>
      <p:sp>
        <p:nvSpPr>
          <p:cNvPr id="4" name="Footer Placeholder 3"/>
          <p:cNvSpPr>
            <a:spLocks noGrp="1"/>
          </p:cNvSpPr>
          <p:nvPr>
            <p:ph type="ftr" sz="quarter" idx="13"/>
          </p:nvPr>
        </p:nvSpPr>
        <p:spPr/>
        <p:txBody>
          <a:bodyPr/>
          <a:lstStyle/>
          <a:p>
            <a:r>
              <a:rPr lang="en-US" smtClean="0"/>
              <a:t>2</a:t>
            </a:r>
            <a:endParaRPr lang="en-US" dirty="0"/>
          </a:p>
        </p:txBody>
      </p:sp>
    </p:spTree>
    <p:extLst>
      <p:ext uri="{BB962C8B-B14F-4D97-AF65-F5344CB8AC3E}">
        <p14:creationId xmlns:p14="http://schemas.microsoft.com/office/powerpoint/2010/main" val="113313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3"/>
          <p:cNvSpPr>
            <a:spLocks noGrp="1"/>
          </p:cNvSpPr>
          <p:nvPr>
            <p:ph type="sldNum" sz="quarter" idx="12"/>
          </p:nvPr>
        </p:nvSpPr>
        <p:spPr>
          <a:xfrm>
            <a:off x="8305800" y="166688"/>
            <a:ext cx="631825" cy="360362"/>
          </a:xfrm>
          <a:prstGeom prst="rect">
            <a:avLst/>
          </a:prstGeom>
        </p:spPr>
        <p:txBody>
          <a:bodyPr/>
          <a:lstStyle>
            <a:lvl1pPr>
              <a:defRPr/>
            </a:lvl1pPr>
          </a:lstStyle>
          <a:p>
            <a:fld id="{B4DFEFD0-D8F9-4B4C-8E05-AF5959ADF27E}" type="slidenum">
              <a:rPr lang="en-US" smtClean="0"/>
              <a:t>‹#›</a:t>
            </a:fld>
            <a:endParaRPr lang="en-US" dirty="0"/>
          </a:p>
        </p:txBody>
      </p:sp>
      <p:sp>
        <p:nvSpPr>
          <p:cNvPr id="6" name="Footer Placeholder 5"/>
          <p:cNvSpPr>
            <a:spLocks noGrp="1"/>
          </p:cNvSpPr>
          <p:nvPr>
            <p:ph type="ftr" sz="quarter" idx="13"/>
          </p:nvPr>
        </p:nvSpPr>
        <p:spPr/>
        <p:txBody>
          <a:bodyPr/>
          <a:lstStyle/>
          <a:p>
            <a:r>
              <a:rPr lang="en-US" smtClean="0"/>
              <a:t>2</a:t>
            </a:r>
            <a:endParaRPr lang="en-US" dirty="0"/>
          </a:p>
        </p:txBody>
      </p:sp>
    </p:spTree>
    <p:extLst>
      <p:ext uri="{BB962C8B-B14F-4D97-AF65-F5344CB8AC3E}">
        <p14:creationId xmlns:p14="http://schemas.microsoft.com/office/powerpoint/2010/main" val="362645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5" name="Slide Number Placeholder 3"/>
          <p:cNvSpPr>
            <a:spLocks noGrp="1"/>
          </p:cNvSpPr>
          <p:nvPr>
            <p:ph type="sldNum" sz="quarter" idx="12"/>
          </p:nvPr>
        </p:nvSpPr>
        <p:spPr>
          <a:xfrm>
            <a:off x="8305800" y="166688"/>
            <a:ext cx="631825" cy="360362"/>
          </a:xfrm>
          <a:prstGeom prst="rect">
            <a:avLst/>
          </a:prstGeom>
        </p:spPr>
        <p:txBody>
          <a:bodyPr/>
          <a:lstStyle>
            <a:lvl1pPr>
              <a:defRPr/>
            </a:lvl1pPr>
          </a:lstStyle>
          <a:p>
            <a:fld id="{B4DFEFD0-D8F9-4B4C-8E05-AF5959ADF27E}" type="slidenum">
              <a:rPr lang="en-US" smtClean="0"/>
              <a:t>‹#›</a:t>
            </a:fld>
            <a:endParaRPr lang="en-US" dirty="0"/>
          </a:p>
        </p:txBody>
      </p:sp>
      <p:sp>
        <p:nvSpPr>
          <p:cNvPr id="2" name="Footer Placeholder 1"/>
          <p:cNvSpPr>
            <a:spLocks noGrp="1"/>
          </p:cNvSpPr>
          <p:nvPr>
            <p:ph type="ftr" sz="quarter" idx="13"/>
          </p:nvPr>
        </p:nvSpPr>
        <p:spPr/>
        <p:txBody>
          <a:bodyPr/>
          <a:lstStyle/>
          <a:p>
            <a:r>
              <a:rPr lang="en-US" smtClean="0"/>
              <a:t>2</a:t>
            </a:r>
            <a:endParaRPr lang="en-US" dirty="0"/>
          </a:p>
        </p:txBody>
      </p:sp>
    </p:spTree>
    <p:extLst>
      <p:ext uri="{BB962C8B-B14F-4D97-AF65-F5344CB8AC3E}">
        <p14:creationId xmlns:p14="http://schemas.microsoft.com/office/powerpoint/2010/main" val="2333699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6"/>
          <p:cNvGrpSpPr>
            <a:grpSpLocks/>
          </p:cNvGrpSpPr>
          <p:nvPr/>
        </p:nvGrpSpPr>
        <p:grpSpPr bwMode="auto">
          <a:xfrm>
            <a:off x="284163" y="452438"/>
            <a:ext cx="8575675" cy="138112"/>
            <a:chOff x="284163" y="1577847"/>
            <a:chExt cx="8576373" cy="137411"/>
          </a:xfrm>
        </p:grpSpPr>
        <p:sp>
          <p:nvSpPr>
            <p:cNvPr id="3" name="Rectangle 2"/>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dirty="0"/>
            </a:p>
          </p:txBody>
        </p:sp>
        <p:sp>
          <p:nvSpPr>
            <p:cNvPr id="4" name="Rectangle 3"/>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dirty="0"/>
            </a:p>
          </p:txBody>
        </p:sp>
        <p:sp>
          <p:nvSpPr>
            <p:cNvPr id="5" name="Rectangle 4"/>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dirty="0"/>
            </a:p>
          </p:txBody>
        </p:sp>
      </p:grpSp>
      <p:sp>
        <p:nvSpPr>
          <p:cNvPr id="9" name="Footer Placeholder 8"/>
          <p:cNvSpPr>
            <a:spLocks noGrp="1"/>
          </p:cNvSpPr>
          <p:nvPr>
            <p:ph type="ftr" sz="quarter" idx="10"/>
          </p:nvPr>
        </p:nvSpPr>
        <p:spPr/>
        <p:txBody>
          <a:bodyPr/>
          <a:lstStyle/>
          <a:p>
            <a:r>
              <a:rPr lang="en-US" smtClean="0"/>
              <a:t>2</a:t>
            </a:r>
            <a:endParaRPr lang="en-US" dirty="0"/>
          </a:p>
        </p:txBody>
      </p:sp>
    </p:spTree>
    <p:extLst>
      <p:ext uri="{BB962C8B-B14F-4D97-AF65-F5344CB8AC3E}">
        <p14:creationId xmlns:p14="http://schemas.microsoft.com/office/powerpoint/2010/main" val="471827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0" Type="http://schemas.openxmlformats.org/officeDocument/2006/relationships/image" Target="../media/image2.emf"/><Relationship Id="rId11"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9"/>
          <a:stretch>
            <a:fillRect/>
          </a:stretch>
        </p:blipFill>
        <p:spPr>
          <a:xfrm>
            <a:off x="6274508" y="0"/>
            <a:ext cx="2869492" cy="2379579"/>
          </a:xfrm>
          <a:prstGeom prst="rect">
            <a:avLst/>
          </a:prstGeom>
        </p:spPr>
      </p:pic>
      <p:pic>
        <p:nvPicPr>
          <p:cNvPr id="10" name="Picture 9"/>
          <p:cNvPicPr>
            <a:picLocks noChangeAspect="1"/>
          </p:cNvPicPr>
          <p:nvPr userDrawn="1"/>
        </p:nvPicPr>
        <p:blipFill>
          <a:blip r:embed="rId10"/>
          <a:stretch>
            <a:fillRect/>
          </a:stretch>
        </p:blipFill>
        <p:spPr>
          <a:xfrm>
            <a:off x="0" y="5598553"/>
            <a:ext cx="9170736" cy="1330073"/>
          </a:xfrm>
          <a:prstGeom prst="rect">
            <a:avLst/>
          </a:prstGeom>
        </p:spPr>
      </p:pic>
      <p:pic>
        <p:nvPicPr>
          <p:cNvPr id="11" name="Picture 10"/>
          <p:cNvPicPr>
            <a:picLocks noChangeAspect="1"/>
          </p:cNvPicPr>
          <p:nvPr userDrawn="1"/>
        </p:nvPicPr>
        <p:blipFill>
          <a:blip r:embed="rId11"/>
          <a:stretch>
            <a:fillRect/>
          </a:stretch>
        </p:blipFill>
        <p:spPr>
          <a:xfrm>
            <a:off x="369048" y="6019295"/>
            <a:ext cx="1745673" cy="533400"/>
          </a:xfrm>
          <a:prstGeom prst="rect">
            <a:avLst/>
          </a:prstGeom>
        </p:spPr>
      </p:pic>
      <p:sp>
        <p:nvSpPr>
          <p:cNvPr id="3"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a:t>
            </a:r>
            <a:endParaRPr lang="en-US" dirty="0"/>
          </a:p>
        </p:txBody>
      </p:sp>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 id="2147483649" r:id="rId6"/>
    <p:sldLayoutId id="2147483682" r:id="rId7"/>
  </p:sldLayoutIdLst>
  <p:hf sldNum="0" hdr="0" dt="0"/>
  <p:txStyles>
    <p:titleStyle>
      <a:lvl1pPr algn="l" defTabSz="457200" rtl="0" eaLnBrk="1" latinLnBrk="0" hangingPunct="1">
        <a:spcBef>
          <a:spcPct val="0"/>
        </a:spcBef>
        <a:buNone/>
        <a:defRPr sz="5000" kern="1200">
          <a:solidFill>
            <a:srgbClr val="C28220"/>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pasp.berkeley.edu/node/50/" TargetMode="External"/><Relationship Id="rId3" Type="http://schemas.openxmlformats.org/officeDocument/2006/relationships/hyperlink" Target="https://calanswers-bi.berkeley.edu:9804/analytics/saw.dll?Portal&amp;PortalPath=/shared/Analysts/Functional/OPA/Data%20Requests/Dashboards/Academic%20Planning/Academic%20Plann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cs.google.com/forms/d/1ar_nf20puuOCddXfnbeta0vrAnHu1l5j3IoW9_xURa8/viewform?edit_requested=tru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hyperlink" Target="http://diversity.berkeley.edu/programs-services/diversity-planning/toolkits-and-resources" TargetMode="External"/><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8085438" cy="1923474"/>
          </a:xfrm>
        </p:spPr>
        <p:txBody>
          <a:bodyPr>
            <a:noAutofit/>
          </a:bodyPr>
          <a:lstStyle/>
          <a:p>
            <a:r>
              <a:rPr lang="en-US" sz="5000" dirty="0" smtClean="0"/>
              <a:t>Preparing for Academic Program Review (APR)</a:t>
            </a:r>
            <a:endParaRPr lang="en-US" sz="5000" dirty="0"/>
          </a:p>
        </p:txBody>
      </p:sp>
      <p:sp>
        <p:nvSpPr>
          <p:cNvPr id="5" name="Content Placeholder 4"/>
          <p:cNvSpPr>
            <a:spLocks noGrp="1"/>
          </p:cNvSpPr>
          <p:nvPr>
            <p:ph idx="1"/>
          </p:nvPr>
        </p:nvSpPr>
        <p:spPr>
          <a:xfrm>
            <a:off x="482600" y="3988013"/>
            <a:ext cx="7740650" cy="1127681"/>
          </a:xfrm>
        </p:spPr>
        <p:txBody>
          <a:bodyPr>
            <a:normAutofit/>
          </a:bodyPr>
          <a:lstStyle/>
          <a:p>
            <a:pPr marL="0" indent="0">
              <a:buNone/>
            </a:pPr>
            <a:r>
              <a:rPr lang="en-US" dirty="0" smtClean="0"/>
              <a:t>Division of Academic and Space Planning</a:t>
            </a:r>
          </a:p>
          <a:p>
            <a:pPr marL="0" indent="0">
              <a:buNone/>
            </a:pPr>
            <a:r>
              <a:rPr lang="en-US" dirty="0" smtClean="0"/>
              <a:t>January 18, 2018</a:t>
            </a:r>
            <a:endParaRPr lang="en-US" dirty="0"/>
          </a:p>
        </p:txBody>
      </p:sp>
    </p:spTree>
    <p:extLst>
      <p:ext uri="{BB962C8B-B14F-4D97-AF65-F5344CB8AC3E}">
        <p14:creationId xmlns:p14="http://schemas.microsoft.com/office/powerpoint/2010/main" val="17468193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Outline of Self Study Report</a:t>
            </a:r>
            <a:br>
              <a:rPr lang="en-US" dirty="0" smtClean="0"/>
            </a:br>
            <a:r>
              <a:rPr lang="en-US" sz="1800" dirty="0" smtClean="0"/>
              <a:t>(recommended 40 pages or less)</a:t>
            </a:r>
            <a:endParaRPr lang="en-US" sz="1800" dirty="0"/>
          </a:p>
        </p:txBody>
      </p:sp>
      <p:sp>
        <p:nvSpPr>
          <p:cNvPr id="3" name="Content Placeholder 2"/>
          <p:cNvSpPr>
            <a:spLocks noGrp="1"/>
          </p:cNvSpPr>
          <p:nvPr>
            <p:ph idx="1"/>
          </p:nvPr>
        </p:nvSpPr>
        <p:spPr/>
        <p:txBody>
          <a:bodyPr>
            <a:normAutofit fontScale="92500" lnSpcReduction="20000"/>
          </a:bodyPr>
          <a:lstStyle/>
          <a:p>
            <a:r>
              <a:rPr lang="en-US" dirty="0"/>
              <a:t>Executive </a:t>
            </a:r>
            <a:r>
              <a:rPr lang="en-US" dirty="0" smtClean="0"/>
              <a:t>Summary</a:t>
            </a:r>
          </a:p>
          <a:p>
            <a:r>
              <a:rPr lang="en-US" dirty="0" smtClean="0"/>
              <a:t>Current State of the Unit</a:t>
            </a:r>
          </a:p>
          <a:p>
            <a:r>
              <a:rPr lang="en-US" dirty="0" smtClean="0"/>
              <a:t>Draft Strategic Plan</a:t>
            </a:r>
          </a:p>
          <a:p>
            <a:pPr lvl="1"/>
            <a:r>
              <a:rPr lang="en-US" dirty="0" smtClean="0"/>
              <a:t>Vision and strategic priorities</a:t>
            </a:r>
          </a:p>
          <a:p>
            <a:pPr lvl="1"/>
            <a:r>
              <a:rPr lang="en-US" dirty="0" smtClean="0"/>
              <a:t>Research (intellectual focus)</a:t>
            </a:r>
          </a:p>
          <a:p>
            <a:pPr lvl="1"/>
            <a:r>
              <a:rPr lang="en-US" dirty="0" smtClean="0"/>
              <a:t>Education (objectives, learning goals, assessment)</a:t>
            </a:r>
          </a:p>
          <a:p>
            <a:pPr lvl="1"/>
            <a:r>
              <a:rPr lang="en-US" dirty="0" smtClean="0"/>
              <a:t>Faculty Strategic Hiring Plan</a:t>
            </a:r>
          </a:p>
          <a:p>
            <a:pPr lvl="1"/>
            <a:r>
              <a:rPr lang="en-US" dirty="0" smtClean="0"/>
              <a:t>Resources (staff, facilities &amp; infrastructure, finances, governance &amp; administration)</a:t>
            </a:r>
          </a:p>
          <a:p>
            <a:r>
              <a:rPr lang="en-US" dirty="0" smtClean="0"/>
              <a:t>Equity and Inclusion Plan</a:t>
            </a:r>
          </a:p>
          <a:p>
            <a:r>
              <a:rPr lang="en-US" dirty="0" smtClean="0"/>
              <a:t>Appendix: Faculty </a:t>
            </a:r>
            <a:r>
              <a:rPr lang="en-US" dirty="0" err="1" smtClean="0"/>
              <a:t>biosketches</a:t>
            </a:r>
            <a:endParaRPr lang="en-US" dirty="0" smtClean="0"/>
          </a:p>
          <a:p>
            <a:pPr marL="0" indent="0">
              <a:buNone/>
            </a:pPr>
            <a:endParaRPr lang="en-US" dirty="0" smtClean="0"/>
          </a:p>
        </p:txBody>
      </p:sp>
    </p:spTree>
    <p:extLst>
      <p:ext uri="{BB962C8B-B14F-4D97-AF65-F5344CB8AC3E}">
        <p14:creationId xmlns:p14="http://schemas.microsoft.com/office/powerpoint/2010/main" val="3064401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Resources</a:t>
            </a:r>
            <a:endParaRPr lang="en-US" dirty="0"/>
          </a:p>
        </p:txBody>
      </p:sp>
      <p:sp>
        <p:nvSpPr>
          <p:cNvPr id="3" name="Content Placeholder 2"/>
          <p:cNvSpPr>
            <a:spLocks noGrp="1"/>
          </p:cNvSpPr>
          <p:nvPr>
            <p:ph idx="1"/>
          </p:nvPr>
        </p:nvSpPr>
        <p:spPr>
          <a:xfrm>
            <a:off x="482599" y="1589903"/>
            <a:ext cx="8558033" cy="4142990"/>
          </a:xfrm>
        </p:spPr>
        <p:txBody>
          <a:bodyPr>
            <a:normAutofit/>
          </a:bodyPr>
          <a:lstStyle/>
          <a:p>
            <a:r>
              <a:rPr lang="en-US" dirty="0" smtClean="0">
                <a:hlinkClick r:id="rId2"/>
              </a:rPr>
              <a:t>Academic repository</a:t>
            </a:r>
            <a:endParaRPr lang="en-US" dirty="0" smtClean="0"/>
          </a:p>
          <a:p>
            <a:pPr lvl="1"/>
            <a:r>
              <a:rPr lang="en-US" dirty="0" smtClean="0"/>
              <a:t>Babette Schmitt (babette@berkeley.edu)</a:t>
            </a:r>
          </a:p>
          <a:p>
            <a:pPr lvl="1"/>
            <a:endParaRPr lang="en-US" dirty="0" smtClean="0"/>
          </a:p>
          <a:p>
            <a:r>
              <a:rPr lang="en-US" dirty="0" smtClean="0">
                <a:hlinkClick r:id="rId3"/>
              </a:rPr>
              <a:t>Academic planning dashboard</a:t>
            </a:r>
            <a:endParaRPr lang="en-US" dirty="0" smtClean="0"/>
          </a:p>
          <a:p>
            <a:pPr lvl="1"/>
            <a:r>
              <a:rPr lang="en-US" dirty="0" smtClean="0"/>
              <a:t>Malcolm </a:t>
            </a:r>
            <a:r>
              <a:rPr lang="en-US" dirty="0" err="1" smtClean="0"/>
              <a:t>Quon</a:t>
            </a:r>
            <a:r>
              <a:rPr lang="en-US" dirty="0" smtClean="0"/>
              <a:t> (malcolm@berkeley.edu)</a:t>
            </a:r>
          </a:p>
        </p:txBody>
      </p:sp>
      <p:sp>
        <p:nvSpPr>
          <p:cNvPr id="6" name="Footer Placeholder 5"/>
          <p:cNvSpPr>
            <a:spLocks noGrp="1"/>
          </p:cNvSpPr>
          <p:nvPr>
            <p:ph type="ftr" sz="quarter" idx="10"/>
          </p:nvPr>
        </p:nvSpPr>
        <p:spPr>
          <a:xfrm>
            <a:off x="5912188" y="6471682"/>
            <a:ext cx="3086100" cy="365125"/>
          </a:xfrm>
        </p:spPr>
        <p:txBody>
          <a:bodyPr/>
          <a:lstStyle/>
          <a:p>
            <a:pPr algn="r"/>
            <a:fld id="{0EBC9CDC-635F-4CCE-89CB-37689BE71083}" type="slidenum">
              <a:rPr lang="en-US" sz="1400" smtClean="0">
                <a:solidFill>
                  <a:schemeClr val="bg1"/>
                </a:solidFill>
                <a:latin typeface="Lucida Grande"/>
              </a:rPr>
              <a:t>11</a:t>
            </a:fld>
            <a:endParaRPr lang="en-US" sz="1400" dirty="0">
              <a:solidFill>
                <a:schemeClr val="bg1"/>
              </a:solidFill>
              <a:latin typeface="Lucida Grande"/>
            </a:endParaRPr>
          </a:p>
        </p:txBody>
      </p:sp>
    </p:spTree>
    <p:extLst>
      <p:ext uri="{BB962C8B-B14F-4D97-AF65-F5344CB8AC3E}">
        <p14:creationId xmlns:p14="http://schemas.microsoft.com/office/powerpoint/2010/main" val="40595228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Review Process</a:t>
            </a:r>
            <a:endParaRPr lang="en-US" dirty="0"/>
          </a:p>
        </p:txBody>
      </p:sp>
      <p:sp>
        <p:nvSpPr>
          <p:cNvPr id="3" name="Content Placeholder 2"/>
          <p:cNvSpPr>
            <a:spLocks noGrp="1"/>
          </p:cNvSpPr>
          <p:nvPr>
            <p:ph idx="1"/>
          </p:nvPr>
        </p:nvSpPr>
        <p:spPr>
          <a:xfrm>
            <a:off x="581456" y="1385398"/>
            <a:ext cx="8265984" cy="4381363"/>
          </a:xfrm>
        </p:spPr>
        <p:txBody>
          <a:bodyPr>
            <a:normAutofit fontScale="92500" lnSpcReduction="20000"/>
          </a:bodyPr>
          <a:lstStyle/>
          <a:p>
            <a:pPr marL="514350" indent="-514350">
              <a:buFont typeface="+mj-lt"/>
              <a:buAutoNum type="arabicPeriod"/>
            </a:pPr>
            <a:r>
              <a:rPr lang="en-US" dirty="0" smtClean="0"/>
              <a:t>ERC Site Visit:</a:t>
            </a:r>
          </a:p>
          <a:p>
            <a:pPr lvl="1"/>
            <a:r>
              <a:rPr lang="en-US" dirty="0" smtClean="0"/>
              <a:t>1 or 1.5 days with the academic unit</a:t>
            </a:r>
          </a:p>
          <a:p>
            <a:pPr lvl="1"/>
            <a:r>
              <a:rPr lang="en-US" dirty="0" smtClean="0"/>
              <a:t>Program Review Oversight Committee (PROC) debriefing</a:t>
            </a:r>
          </a:p>
          <a:p>
            <a:pPr lvl="1"/>
            <a:r>
              <a:rPr lang="en-US" dirty="0" smtClean="0"/>
              <a:t>Submission of ERC and Senate Liaison reports</a:t>
            </a:r>
          </a:p>
          <a:p>
            <a:pPr marL="514350" indent="-514350">
              <a:buFont typeface="+mj-lt"/>
              <a:buAutoNum type="arabicPeriod"/>
            </a:pPr>
            <a:r>
              <a:rPr lang="en-US" dirty="0" smtClean="0"/>
              <a:t>Academic unit response to reports</a:t>
            </a:r>
            <a:endParaRPr lang="en-US" dirty="0"/>
          </a:p>
          <a:p>
            <a:pPr marL="514350" indent="-514350">
              <a:buFont typeface="+mj-lt"/>
              <a:buAutoNum type="arabicPeriod"/>
            </a:pPr>
            <a:r>
              <a:rPr lang="en-US" dirty="0" smtClean="0"/>
              <a:t>Academic Senate reports</a:t>
            </a:r>
          </a:p>
          <a:p>
            <a:pPr marL="514350" indent="-514350">
              <a:buFont typeface="+mj-lt"/>
              <a:buAutoNum type="arabicPeriod"/>
            </a:pPr>
            <a:r>
              <a:rPr lang="en-US" dirty="0" smtClean="0"/>
              <a:t>PROC wrap-up meeting </a:t>
            </a:r>
          </a:p>
          <a:p>
            <a:pPr marL="514350" indent="-514350">
              <a:buFont typeface="+mj-lt"/>
              <a:buAutoNum type="arabicPeriod"/>
            </a:pPr>
            <a:r>
              <a:rPr lang="en-US" dirty="0" smtClean="0"/>
              <a:t>Outcome letter (~6 months after ERC site visit)</a:t>
            </a:r>
          </a:p>
          <a:p>
            <a:pPr marL="514350" indent="-514350">
              <a:buFont typeface="+mj-lt"/>
              <a:buAutoNum type="arabicPeriod"/>
            </a:pPr>
            <a:r>
              <a:rPr lang="en-US" dirty="0" smtClean="0"/>
              <a:t>Mid-cycle check-in</a:t>
            </a:r>
          </a:p>
          <a:p>
            <a:pPr lvl="1"/>
            <a:endParaRPr lang="en-US" dirty="0" smtClean="0"/>
          </a:p>
          <a:p>
            <a:pPr lvl="1"/>
            <a:endParaRPr lang="en-US" dirty="0"/>
          </a:p>
        </p:txBody>
      </p:sp>
      <p:sp>
        <p:nvSpPr>
          <p:cNvPr id="5" name="Footer Placeholder 5"/>
          <p:cNvSpPr>
            <a:spLocks noGrp="1"/>
          </p:cNvSpPr>
          <p:nvPr>
            <p:ph type="ftr" sz="quarter" idx="10"/>
          </p:nvPr>
        </p:nvSpPr>
        <p:spPr>
          <a:xfrm>
            <a:off x="5912188" y="6471682"/>
            <a:ext cx="3086100" cy="365125"/>
          </a:xfrm>
        </p:spPr>
        <p:txBody>
          <a:bodyPr/>
          <a:lstStyle/>
          <a:p>
            <a:pPr algn="r"/>
            <a:fld id="{49F70356-8DB2-48EE-AE77-68FFD5AB364E}" type="slidenum">
              <a:rPr lang="en-US" sz="1400" smtClean="0">
                <a:solidFill>
                  <a:schemeClr val="bg1"/>
                </a:solidFill>
                <a:latin typeface="Lucida Grande"/>
              </a:rPr>
              <a:t>12</a:t>
            </a:fld>
            <a:endParaRPr lang="en-US" sz="1400" dirty="0">
              <a:solidFill>
                <a:schemeClr val="bg1"/>
              </a:solidFill>
              <a:latin typeface="Lucida Grande"/>
            </a:endParaRPr>
          </a:p>
        </p:txBody>
      </p:sp>
    </p:spTree>
    <p:extLst>
      <p:ext uri="{BB962C8B-B14F-4D97-AF65-F5344CB8AC3E}">
        <p14:creationId xmlns:p14="http://schemas.microsoft.com/office/powerpoint/2010/main" val="463192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a Successful Review</a:t>
            </a:r>
            <a:endParaRPr lang="en-US" dirty="0"/>
          </a:p>
        </p:txBody>
      </p:sp>
      <p:sp>
        <p:nvSpPr>
          <p:cNvPr id="3" name="Content Placeholder 2"/>
          <p:cNvSpPr>
            <a:spLocks noGrp="1"/>
          </p:cNvSpPr>
          <p:nvPr>
            <p:ph idx="1"/>
          </p:nvPr>
        </p:nvSpPr>
        <p:spPr>
          <a:xfrm>
            <a:off x="482599" y="1351530"/>
            <a:ext cx="8558033" cy="4381363"/>
          </a:xfrm>
        </p:spPr>
        <p:txBody>
          <a:bodyPr>
            <a:normAutofit/>
          </a:bodyPr>
          <a:lstStyle/>
          <a:p>
            <a:r>
              <a:rPr lang="en-US" dirty="0"/>
              <a:t>Heed guidelines and deadlines</a:t>
            </a:r>
          </a:p>
          <a:p>
            <a:pPr lvl="1"/>
            <a:r>
              <a:rPr lang="en-US" dirty="0" smtClean="0"/>
              <a:t>Don’t procrastinate!</a:t>
            </a:r>
          </a:p>
          <a:p>
            <a:r>
              <a:rPr lang="en-US" dirty="0" smtClean="0"/>
              <a:t>Engage your faculty early and often</a:t>
            </a:r>
          </a:p>
          <a:p>
            <a:r>
              <a:rPr lang="en-US" dirty="0" smtClean="0"/>
              <a:t>Be concise in writing your unit’s self-study</a:t>
            </a:r>
          </a:p>
          <a:p>
            <a:r>
              <a:rPr lang="en-US" dirty="0" smtClean="0"/>
              <a:t>Engage </a:t>
            </a:r>
            <a:r>
              <a:rPr lang="en-US" dirty="0"/>
              <a:t>the APR support team staff as often as you need </a:t>
            </a:r>
            <a:r>
              <a:rPr lang="mr-IN" dirty="0"/>
              <a:t>–</a:t>
            </a:r>
            <a:r>
              <a:rPr lang="en-US" dirty="0"/>
              <a:t> we’re here to help!</a:t>
            </a:r>
          </a:p>
          <a:p>
            <a:endParaRPr lang="en-US" dirty="0" smtClean="0"/>
          </a:p>
          <a:p>
            <a:endParaRPr lang="en-US" dirty="0" smtClean="0"/>
          </a:p>
        </p:txBody>
      </p:sp>
      <p:sp>
        <p:nvSpPr>
          <p:cNvPr id="6" name="Footer Placeholder 5"/>
          <p:cNvSpPr>
            <a:spLocks noGrp="1"/>
          </p:cNvSpPr>
          <p:nvPr>
            <p:ph type="ftr" sz="quarter" idx="10"/>
          </p:nvPr>
        </p:nvSpPr>
        <p:spPr>
          <a:xfrm>
            <a:off x="5912188" y="6471682"/>
            <a:ext cx="3086100" cy="365125"/>
          </a:xfrm>
        </p:spPr>
        <p:txBody>
          <a:bodyPr/>
          <a:lstStyle/>
          <a:p>
            <a:pPr algn="r"/>
            <a:fld id="{7CB716FC-0598-4A8B-8F14-3D40ED2FF5D9}" type="slidenum">
              <a:rPr lang="en-US" sz="1400" smtClean="0">
                <a:solidFill>
                  <a:schemeClr val="bg1"/>
                </a:solidFill>
                <a:latin typeface="Lucida Grande"/>
              </a:rPr>
              <a:t>13</a:t>
            </a:fld>
            <a:endParaRPr lang="en-US" sz="1400" dirty="0">
              <a:solidFill>
                <a:schemeClr val="bg1"/>
              </a:solidFill>
              <a:latin typeface="Lucida Grande"/>
            </a:endParaRPr>
          </a:p>
        </p:txBody>
      </p:sp>
    </p:spTree>
    <p:extLst>
      <p:ext uri="{BB962C8B-B14F-4D97-AF65-F5344CB8AC3E}">
        <p14:creationId xmlns:p14="http://schemas.microsoft.com/office/powerpoint/2010/main" val="1564008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Mid-Cycle Check-In</a:t>
            </a:r>
            <a:endParaRPr lang="en-US" dirty="0"/>
          </a:p>
        </p:txBody>
      </p:sp>
      <p:sp>
        <p:nvSpPr>
          <p:cNvPr id="3" name="Content Placeholder 2"/>
          <p:cNvSpPr>
            <a:spLocks noGrp="1"/>
          </p:cNvSpPr>
          <p:nvPr>
            <p:ph idx="1"/>
          </p:nvPr>
        </p:nvSpPr>
        <p:spPr>
          <a:xfrm>
            <a:off x="482599" y="1351530"/>
            <a:ext cx="8558033" cy="4381363"/>
          </a:xfrm>
        </p:spPr>
        <p:txBody>
          <a:bodyPr>
            <a:normAutofit/>
          </a:bodyPr>
          <a:lstStyle/>
          <a:p>
            <a:r>
              <a:rPr lang="en-US" dirty="0" smtClean="0"/>
              <a:t>Purpose:</a:t>
            </a:r>
          </a:p>
          <a:p>
            <a:pPr lvl="1"/>
            <a:r>
              <a:rPr lang="en-US" dirty="0" smtClean="0"/>
              <a:t>Ensure that issues are adequately addressed</a:t>
            </a:r>
          </a:p>
          <a:p>
            <a:pPr lvl="1"/>
            <a:r>
              <a:rPr lang="en-US" dirty="0" smtClean="0"/>
              <a:t>Update administrative leadership on new challenges and/or opportunities</a:t>
            </a:r>
          </a:p>
          <a:p>
            <a:r>
              <a:rPr lang="en-US" dirty="0" smtClean="0">
                <a:hlinkClick r:id="rId2"/>
              </a:rPr>
              <a:t>Mid-Cycle Check-In Form</a:t>
            </a:r>
            <a:endParaRPr lang="en-US" dirty="0" smtClean="0"/>
          </a:p>
        </p:txBody>
      </p:sp>
      <p:sp>
        <p:nvSpPr>
          <p:cNvPr id="6" name="Footer Placeholder 5"/>
          <p:cNvSpPr>
            <a:spLocks noGrp="1"/>
          </p:cNvSpPr>
          <p:nvPr>
            <p:ph type="ftr" sz="quarter" idx="10"/>
          </p:nvPr>
        </p:nvSpPr>
        <p:spPr>
          <a:xfrm>
            <a:off x="5912188" y="6471682"/>
            <a:ext cx="3086100" cy="365125"/>
          </a:xfrm>
        </p:spPr>
        <p:txBody>
          <a:bodyPr/>
          <a:lstStyle/>
          <a:p>
            <a:pPr algn="r"/>
            <a:fld id="{4A1D1B17-9C27-4AB4-BC49-95E69C2101E4}" type="slidenum">
              <a:rPr lang="en-US" sz="1400" smtClean="0">
                <a:solidFill>
                  <a:schemeClr val="bg1"/>
                </a:solidFill>
                <a:latin typeface="Lucida Grande"/>
              </a:rPr>
              <a:t>14</a:t>
            </a:fld>
            <a:endParaRPr lang="en-US" sz="1400" dirty="0">
              <a:solidFill>
                <a:schemeClr val="bg1"/>
              </a:solidFill>
              <a:latin typeface="Lucida Grande"/>
            </a:endParaRPr>
          </a:p>
        </p:txBody>
      </p:sp>
    </p:spTree>
    <p:extLst>
      <p:ext uri="{BB962C8B-B14F-4D97-AF65-F5344CB8AC3E}">
        <p14:creationId xmlns:p14="http://schemas.microsoft.com/office/powerpoint/2010/main" val="3577767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212440696"/>
              </p:ext>
            </p:extLst>
          </p:nvPr>
        </p:nvGraphicFramePr>
        <p:xfrm>
          <a:off x="199271" y="1642792"/>
          <a:ext cx="8745457" cy="3108960"/>
        </p:xfrm>
        <a:graphic>
          <a:graphicData uri="http://schemas.openxmlformats.org/drawingml/2006/table">
            <a:tbl>
              <a:tblPr firstRow="1" bandRow="1">
                <a:tableStyleId>{5C22544A-7EE6-4342-B048-85BDC9FD1C3A}</a:tableStyleId>
              </a:tblPr>
              <a:tblGrid>
                <a:gridCol w="1882883">
                  <a:extLst>
                    <a:ext uri="{9D8B030D-6E8A-4147-A177-3AD203B41FA5}">
                      <a16:colId xmlns:a16="http://schemas.microsoft.com/office/drawing/2014/main" xmlns="" val="2520895750"/>
                    </a:ext>
                  </a:extLst>
                </a:gridCol>
                <a:gridCol w="3915093">
                  <a:extLst>
                    <a:ext uri="{9D8B030D-6E8A-4147-A177-3AD203B41FA5}">
                      <a16:colId xmlns:a16="http://schemas.microsoft.com/office/drawing/2014/main" xmlns="" val="516606658"/>
                    </a:ext>
                  </a:extLst>
                </a:gridCol>
                <a:gridCol w="2947481">
                  <a:extLst>
                    <a:ext uri="{9D8B030D-6E8A-4147-A177-3AD203B41FA5}">
                      <a16:colId xmlns:a16="http://schemas.microsoft.com/office/drawing/2014/main" xmlns="" val="3283997857"/>
                    </a:ext>
                  </a:extLst>
                </a:gridCol>
              </a:tblGrid>
              <a:tr h="370840">
                <a:tc>
                  <a:txBody>
                    <a:bodyPr/>
                    <a:lstStyle/>
                    <a:p>
                      <a:r>
                        <a:rPr lang="en-US" sz="2400" dirty="0" smtClean="0">
                          <a:latin typeface="Lucida Grande"/>
                        </a:rPr>
                        <a:t>Time</a:t>
                      </a:r>
                      <a:endParaRPr lang="en-US" sz="2400" dirty="0">
                        <a:latin typeface="Lucida Grande"/>
                      </a:endParaRPr>
                    </a:p>
                  </a:txBody>
                  <a:tcPr/>
                </a:tc>
                <a:tc>
                  <a:txBody>
                    <a:bodyPr/>
                    <a:lstStyle/>
                    <a:p>
                      <a:r>
                        <a:rPr lang="en-US" sz="2400" dirty="0" smtClean="0">
                          <a:latin typeface="Lucida Grande"/>
                        </a:rPr>
                        <a:t>Topic</a:t>
                      </a:r>
                      <a:endParaRPr lang="en-US" sz="2400" dirty="0">
                        <a:latin typeface="Lucida Grande"/>
                      </a:endParaRPr>
                    </a:p>
                  </a:txBody>
                  <a:tcPr/>
                </a:tc>
                <a:tc>
                  <a:txBody>
                    <a:bodyPr/>
                    <a:lstStyle/>
                    <a:p>
                      <a:r>
                        <a:rPr lang="en-US" sz="2400" dirty="0" smtClean="0">
                          <a:latin typeface="Lucida Grande"/>
                        </a:rPr>
                        <a:t>Lead Presenter</a:t>
                      </a:r>
                      <a:endParaRPr lang="en-US" sz="2400" dirty="0">
                        <a:latin typeface="Lucida Grande"/>
                      </a:endParaRPr>
                    </a:p>
                  </a:txBody>
                  <a:tcPr/>
                </a:tc>
                <a:extLst>
                  <a:ext uri="{0D108BD9-81ED-4DB2-BD59-A6C34878D82A}">
                    <a16:rowId xmlns:a16="http://schemas.microsoft.com/office/drawing/2014/main" xmlns="" val="2320268767"/>
                  </a:ext>
                </a:extLst>
              </a:tr>
              <a:tr h="370840">
                <a:tc>
                  <a:txBody>
                    <a:bodyPr/>
                    <a:lstStyle/>
                    <a:p>
                      <a:r>
                        <a:rPr lang="en-US" sz="2400" dirty="0" smtClean="0">
                          <a:latin typeface="Lucida Grande"/>
                        </a:rPr>
                        <a:t> 9:15</a:t>
                      </a:r>
                      <a:r>
                        <a:rPr lang="en-US" sz="2400" baseline="0" dirty="0" smtClean="0">
                          <a:latin typeface="Lucida Grande"/>
                        </a:rPr>
                        <a:t> a.m.</a:t>
                      </a:r>
                      <a:endParaRPr lang="en-US" sz="2400" dirty="0">
                        <a:latin typeface="Lucida Grande"/>
                      </a:endParaRPr>
                    </a:p>
                  </a:txBody>
                  <a:tcPr/>
                </a:tc>
                <a:tc>
                  <a:txBody>
                    <a:bodyPr/>
                    <a:lstStyle/>
                    <a:p>
                      <a:r>
                        <a:rPr lang="en-US" sz="2400" dirty="0" smtClean="0">
                          <a:solidFill>
                            <a:schemeClr val="tx1"/>
                          </a:solidFill>
                          <a:latin typeface="Lucida Grande"/>
                        </a:rPr>
                        <a:t>Overview of APR process</a:t>
                      </a:r>
                      <a:endParaRPr lang="en-US" sz="2400" dirty="0">
                        <a:solidFill>
                          <a:schemeClr val="tx1"/>
                        </a:solidFill>
                        <a:latin typeface="Lucida Grande"/>
                      </a:endParaRPr>
                    </a:p>
                  </a:txBody>
                  <a:tcPr/>
                </a:tc>
                <a:tc>
                  <a:txBody>
                    <a:bodyPr/>
                    <a:lstStyle/>
                    <a:p>
                      <a:r>
                        <a:rPr lang="en-US" sz="2400" dirty="0" smtClean="0">
                          <a:solidFill>
                            <a:schemeClr val="tx1"/>
                          </a:solidFill>
                          <a:latin typeface="Lucida Grande"/>
                        </a:rPr>
                        <a:t>Tsu-Jae Liu</a:t>
                      </a:r>
                      <a:endParaRPr lang="en-US" sz="2400" dirty="0">
                        <a:solidFill>
                          <a:schemeClr val="tx1"/>
                        </a:solidFill>
                        <a:latin typeface="Lucida Grande"/>
                      </a:endParaRPr>
                    </a:p>
                  </a:txBody>
                  <a:tcPr/>
                </a:tc>
                <a:extLst>
                  <a:ext uri="{0D108BD9-81ED-4DB2-BD59-A6C34878D82A}">
                    <a16:rowId xmlns:a16="http://schemas.microsoft.com/office/drawing/2014/main" xmlns="" val="189529253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Lucida Grande"/>
                        </a:rPr>
                        <a:t>10:00</a:t>
                      </a:r>
                      <a:r>
                        <a:rPr lang="en-US" sz="2400" baseline="0" dirty="0" smtClean="0">
                          <a:latin typeface="Lucida Grande"/>
                        </a:rPr>
                        <a:t> a.m.</a:t>
                      </a:r>
                      <a:endParaRPr lang="en-US" sz="2400" dirty="0" smtClean="0">
                        <a:latin typeface="Lucida Grande"/>
                      </a:endParaRPr>
                    </a:p>
                  </a:txBody>
                  <a:tcPr/>
                </a:tc>
                <a:tc>
                  <a:txBody>
                    <a:bodyPr/>
                    <a:lstStyle/>
                    <a:p>
                      <a:r>
                        <a:rPr lang="en-US" sz="2400" dirty="0" smtClean="0">
                          <a:solidFill>
                            <a:srgbClr val="FF0000"/>
                          </a:solidFill>
                          <a:latin typeface="Lucida Grande"/>
                        </a:rPr>
                        <a:t>Strategic planning</a:t>
                      </a:r>
                      <a:endParaRPr lang="en-US" sz="2400" dirty="0">
                        <a:solidFill>
                          <a:srgbClr val="FF0000"/>
                        </a:solidFill>
                        <a:latin typeface="Lucida Grande"/>
                      </a:endParaRPr>
                    </a:p>
                  </a:txBody>
                  <a:tcPr/>
                </a:tc>
                <a:tc>
                  <a:txBody>
                    <a:bodyPr/>
                    <a:lstStyle/>
                    <a:p>
                      <a:r>
                        <a:rPr lang="en-US" sz="2400" dirty="0" smtClean="0">
                          <a:solidFill>
                            <a:srgbClr val="FF0000"/>
                          </a:solidFill>
                          <a:latin typeface="Lucida Grande"/>
                        </a:rPr>
                        <a:t>Katherine Mitchell</a:t>
                      </a:r>
                      <a:endParaRPr lang="en-US" sz="2400" dirty="0">
                        <a:solidFill>
                          <a:srgbClr val="FF0000"/>
                        </a:solidFill>
                        <a:latin typeface="Lucida Grande"/>
                      </a:endParaRPr>
                    </a:p>
                  </a:txBody>
                  <a:tcPr/>
                </a:tc>
                <a:extLst>
                  <a:ext uri="{0D108BD9-81ED-4DB2-BD59-A6C34878D82A}">
                    <a16:rowId xmlns:a16="http://schemas.microsoft.com/office/drawing/2014/main" xmlns="" val="1213473129"/>
                  </a:ext>
                </a:extLst>
              </a:tr>
              <a:tr h="370840">
                <a:tc>
                  <a:txBody>
                    <a:bodyPr/>
                    <a:lstStyle/>
                    <a:p>
                      <a:r>
                        <a:rPr lang="en-US" sz="2400" dirty="0" smtClean="0">
                          <a:latin typeface="Lucida Grande"/>
                        </a:rPr>
                        <a:t>10:15 a.m.</a:t>
                      </a:r>
                      <a:endParaRPr lang="en-US" sz="2400" dirty="0">
                        <a:latin typeface="Lucida Grande"/>
                      </a:endParaRPr>
                    </a:p>
                  </a:txBody>
                  <a:tcPr/>
                </a:tc>
                <a:tc>
                  <a:txBody>
                    <a:bodyPr/>
                    <a:lstStyle/>
                    <a:p>
                      <a:r>
                        <a:rPr lang="en-US" sz="2400" dirty="0" smtClean="0">
                          <a:latin typeface="Lucida Grande"/>
                        </a:rPr>
                        <a:t>Equity &amp;</a:t>
                      </a:r>
                      <a:r>
                        <a:rPr lang="en-US" sz="2400" baseline="0" dirty="0" smtClean="0">
                          <a:latin typeface="Lucida Grande"/>
                        </a:rPr>
                        <a:t> inclusion</a:t>
                      </a:r>
                      <a:r>
                        <a:rPr lang="en-US" sz="2400" dirty="0" smtClean="0">
                          <a:latin typeface="Lucida Grande"/>
                        </a:rPr>
                        <a:t> planning</a:t>
                      </a:r>
                      <a:endParaRPr lang="en-US" sz="2400" dirty="0">
                        <a:latin typeface="Lucida Grande"/>
                      </a:endParaRPr>
                    </a:p>
                  </a:txBody>
                  <a:tcPr/>
                </a:tc>
                <a:tc>
                  <a:txBody>
                    <a:bodyPr/>
                    <a:lstStyle/>
                    <a:p>
                      <a:r>
                        <a:rPr lang="en-US" sz="2400" dirty="0" smtClean="0">
                          <a:latin typeface="Lucida Grande"/>
                        </a:rPr>
                        <a:t>Amy Scharf</a:t>
                      </a:r>
                      <a:endParaRPr lang="en-US" sz="2400" dirty="0">
                        <a:latin typeface="Lucida Grande"/>
                      </a:endParaRPr>
                    </a:p>
                  </a:txBody>
                  <a:tcPr/>
                </a:tc>
                <a:extLst>
                  <a:ext uri="{0D108BD9-81ED-4DB2-BD59-A6C34878D82A}">
                    <a16:rowId xmlns:a16="http://schemas.microsoft.com/office/drawing/2014/main" xmlns="" val="1355005775"/>
                  </a:ext>
                </a:extLst>
              </a:tr>
              <a:tr h="370840">
                <a:tc>
                  <a:txBody>
                    <a:bodyPr/>
                    <a:lstStyle/>
                    <a:p>
                      <a:r>
                        <a:rPr lang="en-US" sz="2400" dirty="0" smtClean="0">
                          <a:latin typeface="Lucida Grande"/>
                        </a:rPr>
                        <a:t>10:30 a.m.</a:t>
                      </a:r>
                      <a:endParaRPr lang="en-US" sz="2400" dirty="0">
                        <a:latin typeface="Lucida Grande"/>
                      </a:endParaRPr>
                    </a:p>
                  </a:txBody>
                  <a:tcPr/>
                </a:tc>
                <a:tc>
                  <a:txBody>
                    <a:bodyPr/>
                    <a:lstStyle/>
                    <a:p>
                      <a:r>
                        <a:rPr lang="en-US" sz="2400" dirty="0" smtClean="0">
                          <a:latin typeface="Lucida Grande"/>
                        </a:rPr>
                        <a:t>Curriculum assessment</a:t>
                      </a:r>
                      <a:endParaRPr lang="en-US" sz="2400" dirty="0">
                        <a:latin typeface="Lucida Grande"/>
                      </a:endParaRPr>
                    </a:p>
                  </a:txBody>
                  <a:tcPr/>
                </a:tc>
                <a:tc>
                  <a:txBody>
                    <a:bodyPr/>
                    <a:lstStyle/>
                    <a:p>
                      <a:r>
                        <a:rPr lang="en-US" sz="2400" dirty="0" smtClean="0">
                          <a:latin typeface="Lucida Grande"/>
                        </a:rPr>
                        <a:t>Yukiko Watanabe</a:t>
                      </a:r>
                      <a:endParaRPr lang="en-US" sz="2400" dirty="0">
                        <a:latin typeface="Lucida Grande"/>
                      </a:endParaRPr>
                    </a:p>
                  </a:txBody>
                  <a:tcPr/>
                </a:tc>
                <a:extLst>
                  <a:ext uri="{0D108BD9-81ED-4DB2-BD59-A6C34878D82A}">
                    <a16:rowId xmlns:a16="http://schemas.microsoft.com/office/drawing/2014/main" xmlns="" val="3943551253"/>
                  </a:ext>
                </a:extLst>
              </a:tr>
              <a:tr h="370840">
                <a:tc>
                  <a:txBody>
                    <a:bodyPr/>
                    <a:lstStyle/>
                    <a:p>
                      <a:r>
                        <a:rPr lang="en-US" sz="2400" dirty="0" smtClean="0">
                          <a:latin typeface="Lucida Grande"/>
                        </a:rPr>
                        <a:t>10:45 a.m.</a:t>
                      </a:r>
                      <a:endParaRPr lang="en-US" sz="2400" dirty="0">
                        <a:latin typeface="Lucida Grande"/>
                      </a:endParaRPr>
                    </a:p>
                  </a:txBody>
                  <a:tcPr/>
                </a:tc>
                <a:tc>
                  <a:txBody>
                    <a:bodyPr/>
                    <a:lstStyle/>
                    <a:p>
                      <a:r>
                        <a:rPr lang="en-US" sz="2400" dirty="0" smtClean="0">
                          <a:latin typeface="Lucida Grande"/>
                        </a:rPr>
                        <a:t>Additional Q&amp;A</a:t>
                      </a:r>
                      <a:endParaRPr lang="en-US" sz="2400" dirty="0">
                        <a:latin typeface="Lucida Grande"/>
                      </a:endParaRPr>
                    </a:p>
                  </a:txBody>
                  <a:tcPr/>
                </a:tc>
                <a:tc>
                  <a:txBody>
                    <a:bodyPr/>
                    <a:lstStyle/>
                    <a:p>
                      <a:endParaRPr lang="en-US" sz="2400" dirty="0">
                        <a:latin typeface="Lucida Grande"/>
                      </a:endParaRPr>
                    </a:p>
                  </a:txBody>
                  <a:tcPr/>
                </a:tc>
                <a:extLst>
                  <a:ext uri="{0D108BD9-81ED-4DB2-BD59-A6C34878D82A}">
                    <a16:rowId xmlns:a16="http://schemas.microsoft.com/office/drawing/2014/main" xmlns="" val="615802915"/>
                  </a:ext>
                </a:extLst>
              </a:tr>
            </a:tbl>
          </a:graphicData>
        </a:graphic>
      </p:graphicFrame>
    </p:spTree>
    <p:extLst>
      <p:ext uri="{BB962C8B-B14F-4D97-AF65-F5344CB8AC3E}">
        <p14:creationId xmlns:p14="http://schemas.microsoft.com/office/powerpoint/2010/main" val="13201080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“Strategic”</a:t>
            </a:r>
            <a:endParaRPr lang="en-US" dirty="0"/>
          </a:p>
        </p:txBody>
      </p:sp>
      <p:pic>
        <p:nvPicPr>
          <p:cNvPr id="17" name="Content Placeholder 1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589" y="766113"/>
            <a:ext cx="5200390" cy="6729917"/>
          </a:xfrm>
        </p:spPr>
      </p:pic>
      <p:sp>
        <p:nvSpPr>
          <p:cNvPr id="5" name="Footer Placeholder 5"/>
          <p:cNvSpPr>
            <a:spLocks noGrp="1"/>
          </p:cNvSpPr>
          <p:nvPr>
            <p:ph type="ftr" sz="quarter" idx="10"/>
          </p:nvPr>
        </p:nvSpPr>
        <p:spPr>
          <a:xfrm>
            <a:off x="5912188" y="6471682"/>
            <a:ext cx="3086100" cy="365125"/>
          </a:xfrm>
        </p:spPr>
        <p:txBody>
          <a:bodyPr/>
          <a:lstStyle/>
          <a:p>
            <a:pPr algn="r"/>
            <a:fld id="{DAD1505D-86E8-48C0-8EB7-71B96AA28AA8}" type="slidenum">
              <a:rPr lang="en-US" sz="1400" smtClean="0">
                <a:solidFill>
                  <a:schemeClr val="bg1"/>
                </a:solidFill>
                <a:latin typeface="Lucida Grande"/>
              </a:rPr>
              <a:t>16</a:t>
            </a:fld>
            <a:endParaRPr lang="en-US" sz="1400" dirty="0">
              <a:solidFill>
                <a:schemeClr val="bg1"/>
              </a:solidFill>
              <a:latin typeface="Lucida Grande"/>
            </a:endParaRPr>
          </a:p>
        </p:txBody>
      </p:sp>
    </p:spTree>
    <p:extLst>
      <p:ext uri="{BB962C8B-B14F-4D97-AF65-F5344CB8AC3E}">
        <p14:creationId xmlns:p14="http://schemas.microsoft.com/office/powerpoint/2010/main" val="4497017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“Strategic”</a:t>
            </a:r>
            <a:endParaRPr lang="en-US" dirty="0"/>
          </a:p>
        </p:txBody>
      </p:sp>
      <p:sp>
        <p:nvSpPr>
          <p:cNvPr id="5" name="Footer Placeholder 5"/>
          <p:cNvSpPr>
            <a:spLocks noGrp="1"/>
          </p:cNvSpPr>
          <p:nvPr>
            <p:ph type="ftr" sz="quarter" idx="10"/>
          </p:nvPr>
        </p:nvSpPr>
        <p:spPr>
          <a:xfrm>
            <a:off x="5912188" y="6471682"/>
            <a:ext cx="3086100" cy="365125"/>
          </a:xfrm>
        </p:spPr>
        <p:txBody>
          <a:bodyPr/>
          <a:lstStyle/>
          <a:p>
            <a:pPr algn="r"/>
            <a:fld id="{7E40AD31-DA4F-4996-9370-7C1CBA767DFA}" type="slidenum">
              <a:rPr lang="en-US" sz="1400" smtClean="0">
                <a:solidFill>
                  <a:schemeClr val="bg1"/>
                </a:solidFill>
                <a:latin typeface="Lucida Grande"/>
              </a:rPr>
              <a:t>17</a:t>
            </a:fld>
            <a:endParaRPr lang="en-US" sz="1400" dirty="0">
              <a:solidFill>
                <a:schemeClr val="bg1"/>
              </a:solidFill>
              <a:latin typeface="Lucida Grande"/>
            </a:endParaRPr>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973" y="917869"/>
            <a:ext cx="5197707" cy="6726445"/>
          </a:xfrm>
          <a:prstGeom prst="rect">
            <a:avLst/>
          </a:prstGeom>
        </p:spPr>
      </p:pic>
    </p:spTree>
    <p:extLst>
      <p:ext uri="{BB962C8B-B14F-4D97-AF65-F5344CB8AC3E}">
        <p14:creationId xmlns:p14="http://schemas.microsoft.com/office/powerpoint/2010/main" val="12754091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One Page Summary of Department/School Strategic Plan</a:t>
            </a:r>
            <a:endParaRPr lang="en-US" sz="2800" dirty="0"/>
          </a:p>
        </p:txBody>
      </p:sp>
      <p:pic>
        <p:nvPicPr>
          <p:cNvPr id="6" name="Picture 5"/>
          <p:cNvPicPr>
            <a:picLocks noChangeAspect="1"/>
          </p:cNvPicPr>
          <p:nvPr/>
        </p:nvPicPr>
        <p:blipFill>
          <a:blip r:embed="rId2"/>
          <a:stretch>
            <a:fillRect/>
          </a:stretch>
        </p:blipFill>
        <p:spPr>
          <a:xfrm>
            <a:off x="930866" y="1274776"/>
            <a:ext cx="7234718" cy="4359906"/>
          </a:xfrm>
          <a:prstGeom prst="rect">
            <a:avLst/>
          </a:prstGeom>
        </p:spPr>
      </p:pic>
      <p:sp>
        <p:nvSpPr>
          <p:cNvPr id="5" name="Footer Placeholder 5"/>
          <p:cNvSpPr>
            <a:spLocks noGrp="1"/>
          </p:cNvSpPr>
          <p:nvPr>
            <p:ph type="ftr" sz="quarter" idx="10"/>
          </p:nvPr>
        </p:nvSpPr>
        <p:spPr>
          <a:xfrm>
            <a:off x="5912188" y="6471682"/>
            <a:ext cx="3086100" cy="365125"/>
          </a:xfrm>
        </p:spPr>
        <p:txBody>
          <a:bodyPr/>
          <a:lstStyle/>
          <a:p>
            <a:pPr algn="r"/>
            <a:fld id="{355891AC-A531-4330-831C-BFBA2AC70923}" type="slidenum">
              <a:rPr lang="en-US" sz="1400" smtClean="0">
                <a:solidFill>
                  <a:schemeClr val="bg1"/>
                </a:solidFill>
                <a:latin typeface="Lucida Grande"/>
              </a:rPr>
              <a:t>18</a:t>
            </a:fld>
            <a:endParaRPr lang="en-US" sz="1400" dirty="0">
              <a:solidFill>
                <a:schemeClr val="bg1"/>
              </a:solidFill>
              <a:latin typeface="Lucida Grande"/>
            </a:endParaRPr>
          </a:p>
        </p:txBody>
      </p:sp>
    </p:spTree>
    <p:extLst>
      <p:ext uri="{BB962C8B-B14F-4D97-AF65-F5344CB8AC3E}">
        <p14:creationId xmlns:p14="http://schemas.microsoft.com/office/powerpoint/2010/main" val="17421176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xfrm>
            <a:off x="5912188" y="6471682"/>
            <a:ext cx="3086100" cy="365125"/>
          </a:xfrm>
        </p:spPr>
        <p:txBody>
          <a:bodyPr/>
          <a:lstStyle/>
          <a:p>
            <a:pPr algn="r"/>
            <a:fld id="{355891AC-A531-4330-831C-BFBA2AC70923}" type="slidenum">
              <a:rPr lang="en-US" sz="1400" smtClean="0">
                <a:solidFill>
                  <a:schemeClr val="bg1"/>
                </a:solidFill>
                <a:latin typeface="Lucida Grande"/>
              </a:rPr>
              <a:t>19</a:t>
            </a:fld>
            <a:endParaRPr lang="en-US" sz="1400" dirty="0">
              <a:solidFill>
                <a:schemeClr val="bg1"/>
              </a:solidFill>
              <a:latin typeface="Lucida Grande"/>
            </a:endParaRPr>
          </a:p>
        </p:txBody>
      </p:sp>
      <p:pic>
        <p:nvPicPr>
          <p:cNvPr id="3" name="Picture 2" descr="Screen Shot 2018-01-18 at 12.0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 y="145115"/>
            <a:ext cx="9144000" cy="6395483"/>
          </a:xfrm>
          <a:prstGeom prst="rect">
            <a:avLst/>
          </a:prstGeom>
        </p:spPr>
      </p:pic>
    </p:spTree>
    <p:extLst>
      <p:ext uri="{BB962C8B-B14F-4D97-AF65-F5344CB8AC3E}">
        <p14:creationId xmlns:p14="http://schemas.microsoft.com/office/powerpoint/2010/main" val="42487179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p:txBody>
          <a:bodyPr>
            <a:normAutofit/>
          </a:bodyPr>
          <a:lstStyle/>
          <a:p>
            <a:r>
              <a:rPr lang="en-US" dirty="0"/>
              <a:t>Shared understanding of APR </a:t>
            </a:r>
            <a:r>
              <a:rPr lang="en-US" dirty="0" smtClean="0"/>
              <a:t>function</a:t>
            </a:r>
          </a:p>
          <a:p>
            <a:pPr marL="457200" lvl="1" indent="0">
              <a:buNone/>
            </a:pPr>
            <a:r>
              <a:rPr lang="en-US" dirty="0" smtClean="0"/>
              <a:t>“Why is APR important?”</a:t>
            </a:r>
          </a:p>
          <a:p>
            <a:pPr marL="457200" lvl="1" indent="0">
              <a:buNone/>
            </a:pPr>
            <a:r>
              <a:rPr lang="en-US" dirty="0" smtClean="0"/>
              <a:t>“How will APR benefit my academic unit?”</a:t>
            </a:r>
            <a:br>
              <a:rPr lang="en-US" dirty="0" smtClean="0"/>
            </a:br>
            <a:endParaRPr lang="en-US" dirty="0" smtClean="0"/>
          </a:p>
          <a:p>
            <a:r>
              <a:rPr lang="en-US" dirty="0" smtClean="0"/>
              <a:t>Familiarity with APR support team &amp; services</a:t>
            </a:r>
            <a:br>
              <a:rPr lang="en-US" dirty="0" smtClean="0"/>
            </a:br>
            <a:endParaRPr lang="en-US" dirty="0" smtClean="0"/>
          </a:p>
          <a:p>
            <a:r>
              <a:rPr lang="en-US" dirty="0" smtClean="0"/>
              <a:t>Advice for a successful review</a:t>
            </a:r>
          </a:p>
        </p:txBody>
      </p:sp>
      <p:sp>
        <p:nvSpPr>
          <p:cNvPr id="8" name="Footer Placeholder 5"/>
          <p:cNvSpPr>
            <a:spLocks noGrp="1"/>
          </p:cNvSpPr>
          <p:nvPr>
            <p:ph type="ftr" sz="quarter" idx="10"/>
          </p:nvPr>
        </p:nvSpPr>
        <p:spPr>
          <a:xfrm>
            <a:off x="5912188" y="6471682"/>
            <a:ext cx="3086100" cy="365125"/>
          </a:xfrm>
        </p:spPr>
        <p:txBody>
          <a:bodyPr/>
          <a:lstStyle/>
          <a:p>
            <a:pPr algn="r"/>
            <a:fld id="{4FCED4FF-F6C0-40A0-AEDD-2DEB726DEE4B}" type="slidenum">
              <a:rPr lang="en-US" sz="1400" smtClean="0">
                <a:solidFill>
                  <a:schemeClr val="bg1"/>
                </a:solidFill>
                <a:latin typeface="Lucida Grande"/>
              </a:rPr>
              <a:t>2</a:t>
            </a:fld>
            <a:endParaRPr lang="en-US" sz="1400" dirty="0">
              <a:solidFill>
                <a:schemeClr val="bg1"/>
              </a:solidFill>
              <a:latin typeface="Lucida Grande"/>
            </a:endParaRPr>
          </a:p>
        </p:txBody>
      </p:sp>
    </p:spTree>
    <p:extLst>
      <p:ext uri="{BB962C8B-B14F-4D97-AF65-F5344CB8AC3E}">
        <p14:creationId xmlns:p14="http://schemas.microsoft.com/office/powerpoint/2010/main" val="412063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673572660"/>
              </p:ext>
            </p:extLst>
          </p:nvPr>
        </p:nvGraphicFramePr>
        <p:xfrm>
          <a:off x="199271" y="1642792"/>
          <a:ext cx="8745457" cy="3108960"/>
        </p:xfrm>
        <a:graphic>
          <a:graphicData uri="http://schemas.openxmlformats.org/drawingml/2006/table">
            <a:tbl>
              <a:tblPr firstRow="1" bandRow="1">
                <a:tableStyleId>{5C22544A-7EE6-4342-B048-85BDC9FD1C3A}</a:tableStyleId>
              </a:tblPr>
              <a:tblGrid>
                <a:gridCol w="1882883">
                  <a:extLst>
                    <a:ext uri="{9D8B030D-6E8A-4147-A177-3AD203B41FA5}">
                      <a16:colId xmlns:a16="http://schemas.microsoft.com/office/drawing/2014/main" xmlns="" val="2520895750"/>
                    </a:ext>
                  </a:extLst>
                </a:gridCol>
                <a:gridCol w="3915093">
                  <a:extLst>
                    <a:ext uri="{9D8B030D-6E8A-4147-A177-3AD203B41FA5}">
                      <a16:colId xmlns:a16="http://schemas.microsoft.com/office/drawing/2014/main" xmlns="" val="516606658"/>
                    </a:ext>
                  </a:extLst>
                </a:gridCol>
                <a:gridCol w="2947481">
                  <a:extLst>
                    <a:ext uri="{9D8B030D-6E8A-4147-A177-3AD203B41FA5}">
                      <a16:colId xmlns:a16="http://schemas.microsoft.com/office/drawing/2014/main" xmlns="" val="3283997857"/>
                    </a:ext>
                  </a:extLst>
                </a:gridCol>
              </a:tblGrid>
              <a:tr h="370840">
                <a:tc>
                  <a:txBody>
                    <a:bodyPr/>
                    <a:lstStyle/>
                    <a:p>
                      <a:r>
                        <a:rPr lang="en-US" sz="2400" dirty="0" smtClean="0">
                          <a:latin typeface="Lucida Grande"/>
                        </a:rPr>
                        <a:t>Time</a:t>
                      </a:r>
                      <a:endParaRPr lang="en-US" sz="2400" dirty="0">
                        <a:latin typeface="Lucida Grande"/>
                      </a:endParaRPr>
                    </a:p>
                  </a:txBody>
                  <a:tcPr/>
                </a:tc>
                <a:tc>
                  <a:txBody>
                    <a:bodyPr/>
                    <a:lstStyle/>
                    <a:p>
                      <a:r>
                        <a:rPr lang="en-US" sz="2400" dirty="0" smtClean="0">
                          <a:latin typeface="Lucida Grande"/>
                        </a:rPr>
                        <a:t>Topic</a:t>
                      </a:r>
                      <a:endParaRPr lang="en-US" sz="2400" dirty="0">
                        <a:latin typeface="Lucida Grande"/>
                      </a:endParaRPr>
                    </a:p>
                  </a:txBody>
                  <a:tcPr/>
                </a:tc>
                <a:tc>
                  <a:txBody>
                    <a:bodyPr/>
                    <a:lstStyle/>
                    <a:p>
                      <a:r>
                        <a:rPr lang="en-US" sz="2400" dirty="0" smtClean="0">
                          <a:latin typeface="Lucida Grande"/>
                        </a:rPr>
                        <a:t>Lead Presenter</a:t>
                      </a:r>
                      <a:endParaRPr lang="en-US" sz="2400" dirty="0">
                        <a:latin typeface="Lucida Grande"/>
                      </a:endParaRPr>
                    </a:p>
                  </a:txBody>
                  <a:tcPr/>
                </a:tc>
                <a:extLst>
                  <a:ext uri="{0D108BD9-81ED-4DB2-BD59-A6C34878D82A}">
                    <a16:rowId xmlns:a16="http://schemas.microsoft.com/office/drawing/2014/main" xmlns="" val="2320268767"/>
                  </a:ext>
                </a:extLst>
              </a:tr>
              <a:tr h="370840">
                <a:tc>
                  <a:txBody>
                    <a:bodyPr/>
                    <a:lstStyle/>
                    <a:p>
                      <a:r>
                        <a:rPr lang="en-US" sz="2400" dirty="0" smtClean="0">
                          <a:latin typeface="Lucida Grande"/>
                        </a:rPr>
                        <a:t> 9:15</a:t>
                      </a:r>
                      <a:r>
                        <a:rPr lang="en-US" sz="2400" baseline="0" dirty="0" smtClean="0">
                          <a:latin typeface="Lucida Grande"/>
                        </a:rPr>
                        <a:t> a.m.</a:t>
                      </a:r>
                      <a:endParaRPr lang="en-US" sz="2400" dirty="0">
                        <a:latin typeface="Lucida Grande"/>
                      </a:endParaRPr>
                    </a:p>
                  </a:txBody>
                  <a:tcPr/>
                </a:tc>
                <a:tc>
                  <a:txBody>
                    <a:bodyPr/>
                    <a:lstStyle/>
                    <a:p>
                      <a:r>
                        <a:rPr lang="en-US" sz="2400" dirty="0" smtClean="0">
                          <a:solidFill>
                            <a:schemeClr val="tx1"/>
                          </a:solidFill>
                          <a:latin typeface="Lucida Grande"/>
                        </a:rPr>
                        <a:t>Overview of APR process</a:t>
                      </a:r>
                      <a:endParaRPr lang="en-US" sz="2400" dirty="0">
                        <a:solidFill>
                          <a:schemeClr val="tx1"/>
                        </a:solidFill>
                        <a:latin typeface="Lucida Grande"/>
                      </a:endParaRPr>
                    </a:p>
                  </a:txBody>
                  <a:tcPr/>
                </a:tc>
                <a:tc>
                  <a:txBody>
                    <a:bodyPr/>
                    <a:lstStyle/>
                    <a:p>
                      <a:r>
                        <a:rPr lang="en-US" sz="2400" dirty="0" smtClean="0">
                          <a:solidFill>
                            <a:schemeClr val="tx1"/>
                          </a:solidFill>
                          <a:latin typeface="Lucida Grande"/>
                        </a:rPr>
                        <a:t>Tsu-Jae Liu</a:t>
                      </a:r>
                      <a:endParaRPr lang="en-US" sz="2400" dirty="0">
                        <a:solidFill>
                          <a:schemeClr val="tx1"/>
                        </a:solidFill>
                        <a:latin typeface="Lucida Grande"/>
                      </a:endParaRPr>
                    </a:p>
                  </a:txBody>
                  <a:tcPr/>
                </a:tc>
                <a:extLst>
                  <a:ext uri="{0D108BD9-81ED-4DB2-BD59-A6C34878D82A}">
                    <a16:rowId xmlns:a16="http://schemas.microsoft.com/office/drawing/2014/main" xmlns="" val="189529253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Lucida Grande"/>
                        </a:rPr>
                        <a:t>10:00</a:t>
                      </a:r>
                      <a:r>
                        <a:rPr lang="en-US" sz="2400" baseline="0" dirty="0" smtClean="0">
                          <a:latin typeface="Lucida Grande"/>
                        </a:rPr>
                        <a:t> a.m.</a:t>
                      </a:r>
                      <a:endParaRPr lang="en-US" sz="2400" dirty="0" smtClean="0">
                        <a:latin typeface="Lucida Grande"/>
                      </a:endParaRPr>
                    </a:p>
                  </a:txBody>
                  <a:tcPr/>
                </a:tc>
                <a:tc>
                  <a:txBody>
                    <a:bodyPr/>
                    <a:lstStyle/>
                    <a:p>
                      <a:r>
                        <a:rPr lang="en-US" sz="2400" dirty="0" smtClean="0">
                          <a:solidFill>
                            <a:schemeClr val="tx1"/>
                          </a:solidFill>
                          <a:latin typeface="Lucida Grande"/>
                        </a:rPr>
                        <a:t>Strategic planning</a:t>
                      </a:r>
                      <a:endParaRPr lang="en-US" sz="2400" dirty="0">
                        <a:solidFill>
                          <a:schemeClr val="tx1"/>
                        </a:solidFill>
                        <a:latin typeface="Lucida Grande"/>
                      </a:endParaRPr>
                    </a:p>
                  </a:txBody>
                  <a:tcPr/>
                </a:tc>
                <a:tc>
                  <a:txBody>
                    <a:bodyPr/>
                    <a:lstStyle/>
                    <a:p>
                      <a:r>
                        <a:rPr lang="en-US" sz="2400" dirty="0" smtClean="0">
                          <a:solidFill>
                            <a:schemeClr val="tx1"/>
                          </a:solidFill>
                          <a:latin typeface="Lucida Grande"/>
                        </a:rPr>
                        <a:t>Katherine Mitchell</a:t>
                      </a:r>
                      <a:endParaRPr lang="en-US" sz="2400" dirty="0">
                        <a:solidFill>
                          <a:schemeClr val="tx1"/>
                        </a:solidFill>
                        <a:latin typeface="Lucida Grande"/>
                      </a:endParaRPr>
                    </a:p>
                  </a:txBody>
                  <a:tcPr/>
                </a:tc>
                <a:extLst>
                  <a:ext uri="{0D108BD9-81ED-4DB2-BD59-A6C34878D82A}">
                    <a16:rowId xmlns:a16="http://schemas.microsoft.com/office/drawing/2014/main" xmlns="" val="1213473129"/>
                  </a:ext>
                </a:extLst>
              </a:tr>
              <a:tr h="370840">
                <a:tc>
                  <a:txBody>
                    <a:bodyPr/>
                    <a:lstStyle/>
                    <a:p>
                      <a:r>
                        <a:rPr lang="en-US" sz="2400" dirty="0" smtClean="0">
                          <a:latin typeface="Lucida Grande"/>
                        </a:rPr>
                        <a:t>10:15 a.m.</a:t>
                      </a:r>
                      <a:endParaRPr lang="en-US" sz="2400" dirty="0">
                        <a:latin typeface="Lucida Grande"/>
                      </a:endParaRPr>
                    </a:p>
                  </a:txBody>
                  <a:tcPr/>
                </a:tc>
                <a:tc>
                  <a:txBody>
                    <a:bodyPr/>
                    <a:lstStyle/>
                    <a:p>
                      <a:r>
                        <a:rPr lang="en-US" sz="2400" dirty="0" smtClean="0">
                          <a:solidFill>
                            <a:srgbClr val="FF0000"/>
                          </a:solidFill>
                          <a:latin typeface="Lucida Grande"/>
                        </a:rPr>
                        <a:t>Equity &amp;</a:t>
                      </a:r>
                      <a:r>
                        <a:rPr lang="en-US" sz="2400" baseline="0" dirty="0" smtClean="0">
                          <a:solidFill>
                            <a:srgbClr val="FF0000"/>
                          </a:solidFill>
                          <a:latin typeface="Lucida Grande"/>
                        </a:rPr>
                        <a:t> inclusion</a:t>
                      </a:r>
                      <a:r>
                        <a:rPr lang="en-US" sz="2400" dirty="0" smtClean="0">
                          <a:solidFill>
                            <a:srgbClr val="FF0000"/>
                          </a:solidFill>
                          <a:latin typeface="Lucida Grande"/>
                        </a:rPr>
                        <a:t> planning</a:t>
                      </a:r>
                      <a:endParaRPr lang="en-US" sz="2400" dirty="0">
                        <a:solidFill>
                          <a:srgbClr val="FF0000"/>
                        </a:solidFill>
                        <a:latin typeface="Lucida Grande"/>
                      </a:endParaRPr>
                    </a:p>
                  </a:txBody>
                  <a:tcPr/>
                </a:tc>
                <a:tc>
                  <a:txBody>
                    <a:bodyPr/>
                    <a:lstStyle/>
                    <a:p>
                      <a:r>
                        <a:rPr lang="en-US" sz="2400" dirty="0" smtClean="0">
                          <a:solidFill>
                            <a:srgbClr val="FF0000"/>
                          </a:solidFill>
                          <a:latin typeface="Lucida Grande"/>
                        </a:rPr>
                        <a:t>Amy Scharf</a:t>
                      </a:r>
                      <a:endParaRPr lang="en-US" sz="2400" dirty="0">
                        <a:solidFill>
                          <a:srgbClr val="FF0000"/>
                        </a:solidFill>
                        <a:latin typeface="Lucida Grande"/>
                      </a:endParaRPr>
                    </a:p>
                  </a:txBody>
                  <a:tcPr/>
                </a:tc>
                <a:extLst>
                  <a:ext uri="{0D108BD9-81ED-4DB2-BD59-A6C34878D82A}">
                    <a16:rowId xmlns:a16="http://schemas.microsoft.com/office/drawing/2014/main" xmlns="" val="1355005775"/>
                  </a:ext>
                </a:extLst>
              </a:tr>
              <a:tr h="370840">
                <a:tc>
                  <a:txBody>
                    <a:bodyPr/>
                    <a:lstStyle/>
                    <a:p>
                      <a:r>
                        <a:rPr lang="en-US" sz="2400" dirty="0" smtClean="0">
                          <a:latin typeface="Lucida Grande"/>
                        </a:rPr>
                        <a:t>10:30 a.m.</a:t>
                      </a:r>
                      <a:endParaRPr lang="en-US" sz="2400" dirty="0">
                        <a:latin typeface="Lucida Grande"/>
                      </a:endParaRPr>
                    </a:p>
                  </a:txBody>
                  <a:tcPr/>
                </a:tc>
                <a:tc>
                  <a:txBody>
                    <a:bodyPr/>
                    <a:lstStyle/>
                    <a:p>
                      <a:r>
                        <a:rPr lang="en-US" sz="2400" dirty="0" smtClean="0">
                          <a:latin typeface="Lucida Grande"/>
                        </a:rPr>
                        <a:t>Curriculum assessment</a:t>
                      </a:r>
                      <a:endParaRPr lang="en-US" sz="2400" dirty="0">
                        <a:latin typeface="Lucida Grande"/>
                      </a:endParaRPr>
                    </a:p>
                  </a:txBody>
                  <a:tcPr/>
                </a:tc>
                <a:tc>
                  <a:txBody>
                    <a:bodyPr/>
                    <a:lstStyle/>
                    <a:p>
                      <a:r>
                        <a:rPr lang="en-US" sz="2400" dirty="0" smtClean="0">
                          <a:latin typeface="Lucida Grande"/>
                        </a:rPr>
                        <a:t>Yukiko Watanabe</a:t>
                      </a:r>
                      <a:endParaRPr lang="en-US" sz="2400" dirty="0">
                        <a:latin typeface="Lucida Grande"/>
                      </a:endParaRPr>
                    </a:p>
                  </a:txBody>
                  <a:tcPr/>
                </a:tc>
                <a:extLst>
                  <a:ext uri="{0D108BD9-81ED-4DB2-BD59-A6C34878D82A}">
                    <a16:rowId xmlns:a16="http://schemas.microsoft.com/office/drawing/2014/main" xmlns="" val="3943551253"/>
                  </a:ext>
                </a:extLst>
              </a:tr>
              <a:tr h="370840">
                <a:tc>
                  <a:txBody>
                    <a:bodyPr/>
                    <a:lstStyle/>
                    <a:p>
                      <a:r>
                        <a:rPr lang="en-US" sz="2400" dirty="0" smtClean="0">
                          <a:latin typeface="Lucida Grande"/>
                        </a:rPr>
                        <a:t>10:45 a.m.</a:t>
                      </a:r>
                      <a:endParaRPr lang="en-US" sz="2400" dirty="0">
                        <a:latin typeface="Lucida Grande"/>
                      </a:endParaRPr>
                    </a:p>
                  </a:txBody>
                  <a:tcPr/>
                </a:tc>
                <a:tc>
                  <a:txBody>
                    <a:bodyPr/>
                    <a:lstStyle/>
                    <a:p>
                      <a:r>
                        <a:rPr lang="en-US" sz="2400" dirty="0" smtClean="0">
                          <a:latin typeface="Lucida Grande"/>
                        </a:rPr>
                        <a:t>Additional Q&amp;A</a:t>
                      </a:r>
                      <a:endParaRPr lang="en-US" sz="2400" dirty="0">
                        <a:latin typeface="Lucida Grande"/>
                      </a:endParaRPr>
                    </a:p>
                  </a:txBody>
                  <a:tcPr/>
                </a:tc>
                <a:tc>
                  <a:txBody>
                    <a:bodyPr/>
                    <a:lstStyle/>
                    <a:p>
                      <a:endParaRPr lang="en-US" sz="2400" dirty="0">
                        <a:latin typeface="Lucida Grande"/>
                      </a:endParaRPr>
                    </a:p>
                  </a:txBody>
                  <a:tcPr/>
                </a:tc>
                <a:extLst>
                  <a:ext uri="{0D108BD9-81ED-4DB2-BD59-A6C34878D82A}">
                    <a16:rowId xmlns:a16="http://schemas.microsoft.com/office/drawing/2014/main" xmlns="" val="615802915"/>
                  </a:ext>
                </a:extLst>
              </a:tr>
            </a:tbl>
          </a:graphicData>
        </a:graphic>
      </p:graphicFrame>
    </p:spTree>
    <p:extLst>
      <p:ext uri="{BB962C8B-B14F-4D97-AF65-F5344CB8AC3E}">
        <p14:creationId xmlns:p14="http://schemas.microsoft.com/office/powerpoint/2010/main" val="2367790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351530"/>
            <a:ext cx="8068276" cy="4381363"/>
          </a:xfrm>
        </p:spPr>
        <p:txBody>
          <a:bodyPr>
            <a:normAutofit/>
          </a:bodyPr>
          <a:lstStyle/>
          <a:p>
            <a:r>
              <a:rPr lang="en-US" sz="3000" dirty="0" err="1"/>
              <a:t>Campuswide</a:t>
            </a:r>
            <a:r>
              <a:rPr lang="en-US" sz="3000" dirty="0"/>
              <a:t> </a:t>
            </a:r>
            <a:r>
              <a:rPr lang="en-US" sz="3000" dirty="0" smtClean="0"/>
              <a:t>initiative</a:t>
            </a:r>
          </a:p>
          <a:p>
            <a:pPr lvl="1"/>
            <a:r>
              <a:rPr lang="en-US" sz="2600" dirty="0" smtClean="0"/>
              <a:t>Every academic unit creates a plan</a:t>
            </a:r>
            <a:endParaRPr lang="en-US" sz="2600" dirty="0"/>
          </a:p>
          <a:p>
            <a:pPr>
              <a:spcBef>
                <a:spcPts val="2800"/>
              </a:spcBef>
            </a:pPr>
            <a:r>
              <a:rPr lang="en-US" sz="3000" dirty="0" smtClean="0"/>
              <a:t>Goals</a:t>
            </a:r>
            <a:endParaRPr lang="en-US" sz="3000" dirty="0"/>
          </a:p>
          <a:p>
            <a:pPr lvl="1"/>
            <a:r>
              <a:rPr lang="en-US" sz="2400" dirty="0" smtClean="0"/>
              <a:t>Advance equity, inclusion and diversity in local units</a:t>
            </a:r>
            <a:endParaRPr lang="en-US" sz="2400" dirty="0"/>
          </a:p>
          <a:p>
            <a:pPr lvl="1"/>
            <a:r>
              <a:rPr lang="en-US" sz="2400" dirty="0" smtClean="0"/>
              <a:t>Build on strengths</a:t>
            </a:r>
            <a:endParaRPr lang="en-US" sz="2400" dirty="0"/>
          </a:p>
          <a:p>
            <a:pPr lvl="1"/>
            <a:r>
              <a:rPr lang="en-US" sz="2400" dirty="0" smtClean="0"/>
              <a:t>Address gaps and challenges</a:t>
            </a:r>
          </a:p>
          <a:p>
            <a:pPr lvl="1"/>
            <a:r>
              <a:rPr lang="en-US" sz="2400" dirty="0" smtClean="0"/>
              <a:t>Innovate and inspire!</a:t>
            </a:r>
            <a:endParaRPr lang="en-US" sz="2400" dirty="0"/>
          </a:p>
          <a:p>
            <a:pPr lvl="1"/>
            <a:endParaRPr lang="en-US" sz="2400" dirty="0"/>
          </a:p>
        </p:txBody>
      </p:sp>
      <p:sp>
        <p:nvSpPr>
          <p:cNvPr id="6" name="Footer Placeholder 5"/>
          <p:cNvSpPr>
            <a:spLocks noGrp="1"/>
          </p:cNvSpPr>
          <p:nvPr>
            <p:ph type="ftr" sz="quarter" idx="10"/>
          </p:nvPr>
        </p:nvSpPr>
        <p:spPr>
          <a:xfrm>
            <a:off x="5912188" y="6471682"/>
            <a:ext cx="3086100" cy="365125"/>
          </a:xfrm>
        </p:spPr>
        <p:txBody>
          <a:bodyPr/>
          <a:lstStyle/>
          <a:p>
            <a:pPr algn="r"/>
            <a:fld id="{8DA6FF41-0DFB-4A1B-A332-C01FE0AA2A6A}" type="slidenum">
              <a:rPr lang="en-US" sz="1400" smtClean="0">
                <a:solidFill>
                  <a:schemeClr val="bg1"/>
                </a:solidFill>
                <a:latin typeface="Lucida Grande"/>
              </a:rPr>
              <a:t>21</a:t>
            </a:fld>
            <a:endParaRPr lang="en-US" sz="1400" dirty="0">
              <a:solidFill>
                <a:schemeClr val="bg1"/>
              </a:solidFill>
              <a:latin typeface="Lucida Grande"/>
            </a:endParaRPr>
          </a:p>
        </p:txBody>
      </p:sp>
      <p:sp>
        <p:nvSpPr>
          <p:cNvPr id="7" name="Title 6"/>
          <p:cNvSpPr>
            <a:spLocks noGrp="1"/>
          </p:cNvSpPr>
          <p:nvPr>
            <p:ph type="title"/>
          </p:nvPr>
        </p:nvSpPr>
        <p:spPr/>
        <p:txBody>
          <a:bodyPr/>
          <a:lstStyle/>
          <a:p>
            <a:r>
              <a:rPr lang="en-US" dirty="0" smtClean="0"/>
              <a:t>Equity and Inclusion Planning</a:t>
            </a:r>
            <a:endParaRPr lang="en-US" dirty="0"/>
          </a:p>
        </p:txBody>
      </p:sp>
    </p:spTree>
    <p:extLst>
      <p:ext uri="{BB962C8B-B14F-4D97-AF65-F5344CB8AC3E}">
        <p14:creationId xmlns:p14="http://schemas.microsoft.com/office/powerpoint/2010/main" val="1786305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875" y="190500"/>
            <a:ext cx="8842375" cy="4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Diagram 1"/>
          <p:cNvGraphicFramePr>
            <a:graphicFrameLocks noChangeAspect="1"/>
          </p:cNvGraphicFramePr>
          <p:nvPr>
            <p:extLst>
              <p:ext uri="{D42A27DB-BD31-4B8C-83A1-F6EECF244321}">
                <p14:modId xmlns:p14="http://schemas.microsoft.com/office/powerpoint/2010/main" val="3032063348"/>
              </p:ext>
            </p:extLst>
          </p:nvPr>
        </p:nvGraphicFramePr>
        <p:xfrm>
          <a:off x="890057" y="87120"/>
          <a:ext cx="7502525" cy="5871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5"/>
          <p:cNvSpPr>
            <a:spLocks noGrp="1"/>
          </p:cNvSpPr>
          <p:nvPr>
            <p:ph type="ftr" sz="quarter" idx="10"/>
          </p:nvPr>
        </p:nvSpPr>
        <p:spPr>
          <a:xfrm>
            <a:off x="5912188" y="6471682"/>
            <a:ext cx="3086100" cy="365125"/>
          </a:xfrm>
        </p:spPr>
        <p:txBody>
          <a:bodyPr/>
          <a:lstStyle/>
          <a:p>
            <a:pPr algn="r"/>
            <a:fld id="{B437D718-698B-4C19-9C03-5EA82D9E9004}" type="slidenum">
              <a:rPr lang="en-US" sz="1400" smtClean="0">
                <a:solidFill>
                  <a:schemeClr val="bg1"/>
                </a:solidFill>
                <a:latin typeface="Lucida Grande"/>
              </a:rPr>
              <a:t>22</a:t>
            </a:fld>
            <a:endParaRPr lang="en-US" sz="1400" dirty="0">
              <a:solidFill>
                <a:schemeClr val="bg1"/>
              </a:solidFill>
              <a:latin typeface="Lucida Grande"/>
            </a:endParaRPr>
          </a:p>
        </p:txBody>
      </p:sp>
    </p:spTree>
    <p:extLst>
      <p:ext uri="{BB962C8B-B14F-4D97-AF65-F5344CB8AC3E}">
        <p14:creationId xmlns:p14="http://schemas.microsoft.com/office/powerpoint/2010/main" val="14943778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000" dirty="0" smtClean="0"/>
              <a:t>Introduction</a:t>
            </a:r>
          </a:p>
          <a:p>
            <a:pPr lvl="1"/>
            <a:r>
              <a:rPr lang="en-US" sz="2400" dirty="0" smtClean="0"/>
              <a:t>Importance of Equity, Inclusion and Diversity in </a:t>
            </a:r>
            <a:r>
              <a:rPr lang="en-US" dirty="0"/>
              <a:t>A</a:t>
            </a:r>
            <a:r>
              <a:rPr lang="en-US" sz="2400" dirty="0" smtClean="0"/>
              <a:t>cademic </a:t>
            </a:r>
            <a:r>
              <a:rPr lang="en-US" dirty="0"/>
              <a:t>U</a:t>
            </a:r>
            <a:r>
              <a:rPr lang="en-US" sz="2400" dirty="0" smtClean="0"/>
              <a:t>nit</a:t>
            </a:r>
          </a:p>
          <a:p>
            <a:pPr>
              <a:spcBef>
                <a:spcPts val="2800"/>
              </a:spcBef>
            </a:pPr>
            <a:r>
              <a:rPr lang="en-US" sz="3000" dirty="0"/>
              <a:t>A</a:t>
            </a:r>
            <a:r>
              <a:rPr lang="en-US" sz="3000" dirty="0" smtClean="0"/>
              <a:t>cademic Unit Self-Assessment</a:t>
            </a:r>
          </a:p>
          <a:p>
            <a:pPr lvl="1"/>
            <a:r>
              <a:rPr lang="en-US" sz="2400" dirty="0" smtClean="0"/>
              <a:t>Strengths, Gaps, and Needs</a:t>
            </a:r>
          </a:p>
          <a:p>
            <a:pPr>
              <a:spcBef>
                <a:spcPts val="2800"/>
              </a:spcBef>
            </a:pPr>
            <a:r>
              <a:rPr lang="en-US" sz="3000" dirty="0" smtClean="0"/>
              <a:t>Goals and Strategies</a:t>
            </a:r>
          </a:p>
          <a:p>
            <a:pPr lvl="1"/>
            <a:r>
              <a:rPr lang="en-US" sz="2400" dirty="0" smtClean="0"/>
              <a:t>3-5 year horizon</a:t>
            </a:r>
          </a:p>
          <a:p>
            <a:pPr>
              <a:spcBef>
                <a:spcPts val="2800"/>
              </a:spcBef>
            </a:pPr>
            <a:r>
              <a:rPr lang="en-US" sz="3000" dirty="0" smtClean="0"/>
              <a:t>Implementation Plan </a:t>
            </a:r>
          </a:p>
          <a:p>
            <a:pPr lvl="1"/>
            <a:endParaRPr lang="en-US" dirty="0"/>
          </a:p>
        </p:txBody>
      </p:sp>
      <p:sp>
        <p:nvSpPr>
          <p:cNvPr id="6" name="Footer Placeholder 5"/>
          <p:cNvSpPr>
            <a:spLocks noGrp="1"/>
          </p:cNvSpPr>
          <p:nvPr>
            <p:ph type="ftr" sz="quarter" idx="10"/>
          </p:nvPr>
        </p:nvSpPr>
        <p:spPr>
          <a:xfrm>
            <a:off x="5912188" y="6471682"/>
            <a:ext cx="3086100" cy="365125"/>
          </a:xfrm>
        </p:spPr>
        <p:txBody>
          <a:bodyPr/>
          <a:lstStyle/>
          <a:p>
            <a:pPr algn="r"/>
            <a:fld id="{13DE9C7E-054C-4D5F-A054-D96423CC78B6}" type="slidenum">
              <a:rPr lang="en-US" sz="1400" smtClean="0">
                <a:solidFill>
                  <a:schemeClr val="bg1"/>
                </a:solidFill>
                <a:latin typeface="Lucida Grande"/>
              </a:rPr>
              <a:t>23</a:t>
            </a:fld>
            <a:endParaRPr lang="en-US" sz="1400" dirty="0">
              <a:solidFill>
                <a:schemeClr val="bg1"/>
              </a:solidFill>
              <a:latin typeface="Lucida Grande"/>
            </a:endParaRPr>
          </a:p>
        </p:txBody>
      </p:sp>
      <p:sp>
        <p:nvSpPr>
          <p:cNvPr id="7" name="Title 6"/>
          <p:cNvSpPr>
            <a:spLocks noGrp="1"/>
          </p:cNvSpPr>
          <p:nvPr>
            <p:ph type="title"/>
          </p:nvPr>
        </p:nvSpPr>
        <p:spPr/>
        <p:txBody>
          <a:bodyPr/>
          <a:lstStyle/>
          <a:p>
            <a:r>
              <a:rPr lang="en-US" dirty="0" smtClean="0"/>
              <a:t>E&amp;I Plan Components</a:t>
            </a:r>
            <a:endParaRPr lang="en-US" dirty="0"/>
          </a:p>
        </p:txBody>
      </p:sp>
    </p:spTree>
    <p:extLst>
      <p:ext uri="{BB962C8B-B14F-4D97-AF65-F5344CB8AC3E}">
        <p14:creationId xmlns:p14="http://schemas.microsoft.com/office/powerpoint/2010/main" val="11872228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875" y="190500"/>
            <a:ext cx="8842375" cy="4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444375" y="373717"/>
            <a:ext cx="2730292" cy="2692215"/>
            <a:chOff x="616326" y="776614"/>
            <a:chExt cx="3005715" cy="3003362"/>
          </a:xfrm>
        </p:grpSpPr>
        <p:pic>
          <p:nvPicPr>
            <p:cNvPr id="5" name="Picture 4"/>
            <p:cNvPicPr>
              <a:picLocks noChangeAspect="1"/>
            </p:cNvPicPr>
            <p:nvPr/>
          </p:nvPicPr>
          <p:blipFill>
            <a:blip r:embed="rId3"/>
            <a:stretch>
              <a:fillRect/>
            </a:stretch>
          </p:blipFill>
          <p:spPr>
            <a:xfrm rot="189134">
              <a:off x="1612813" y="1304936"/>
              <a:ext cx="1523824" cy="2475040"/>
            </a:xfrm>
            <a:prstGeom prst="rect">
              <a:avLst/>
            </a:prstGeom>
          </p:spPr>
        </p:pic>
        <p:pic>
          <p:nvPicPr>
            <p:cNvPr id="4" name="Picture 3"/>
            <p:cNvPicPr>
              <a:picLocks noChangeAspect="1"/>
            </p:cNvPicPr>
            <p:nvPr/>
          </p:nvPicPr>
          <p:blipFill>
            <a:blip r:embed="rId4"/>
            <a:stretch>
              <a:fillRect/>
            </a:stretch>
          </p:blipFill>
          <p:spPr>
            <a:xfrm rot="20760918">
              <a:off x="616326" y="776614"/>
              <a:ext cx="3005715" cy="1080179"/>
            </a:xfrm>
            <a:prstGeom prst="rect">
              <a:avLst/>
            </a:prstGeom>
          </p:spPr>
        </p:pic>
      </p:grpSp>
      <p:pic>
        <p:nvPicPr>
          <p:cNvPr id="6" name="Picture 5"/>
          <p:cNvPicPr>
            <a:picLocks noChangeAspect="1"/>
          </p:cNvPicPr>
          <p:nvPr/>
        </p:nvPicPr>
        <p:blipFill>
          <a:blip r:embed="rId5"/>
          <a:stretch>
            <a:fillRect/>
          </a:stretch>
        </p:blipFill>
        <p:spPr>
          <a:xfrm rot="745456">
            <a:off x="3827672" y="4410433"/>
            <a:ext cx="5046838" cy="1661642"/>
          </a:xfrm>
          <a:prstGeom prst="rect">
            <a:avLst/>
          </a:prstGeom>
        </p:spPr>
      </p:pic>
      <p:pic>
        <p:nvPicPr>
          <p:cNvPr id="9" name="Picture 8"/>
          <p:cNvPicPr>
            <a:picLocks noChangeAspect="1"/>
          </p:cNvPicPr>
          <p:nvPr/>
        </p:nvPicPr>
        <p:blipFill>
          <a:blip r:embed="rId6"/>
          <a:stretch>
            <a:fillRect/>
          </a:stretch>
        </p:blipFill>
        <p:spPr>
          <a:xfrm rot="21291106">
            <a:off x="431123" y="3281847"/>
            <a:ext cx="2787615" cy="2262360"/>
          </a:xfrm>
          <a:prstGeom prst="rect">
            <a:avLst/>
          </a:prstGeom>
        </p:spPr>
      </p:pic>
      <p:pic>
        <p:nvPicPr>
          <p:cNvPr id="8" name="Picture 7"/>
          <p:cNvPicPr>
            <a:picLocks noChangeAspect="1"/>
          </p:cNvPicPr>
          <p:nvPr/>
        </p:nvPicPr>
        <p:blipFill>
          <a:blip r:embed="rId7"/>
          <a:stretch>
            <a:fillRect/>
          </a:stretch>
        </p:blipFill>
        <p:spPr>
          <a:xfrm rot="21342248">
            <a:off x="5334371" y="101348"/>
            <a:ext cx="2780777" cy="1993981"/>
          </a:xfrm>
          <a:prstGeom prst="rect">
            <a:avLst/>
          </a:prstGeom>
        </p:spPr>
      </p:pic>
      <p:pic>
        <p:nvPicPr>
          <p:cNvPr id="12" name="Picture 11"/>
          <p:cNvPicPr>
            <a:picLocks noChangeAspect="1"/>
          </p:cNvPicPr>
          <p:nvPr/>
        </p:nvPicPr>
        <p:blipFill rotWithShape="1">
          <a:blip r:embed="rId8"/>
          <a:srcRect r="13301"/>
          <a:stretch/>
        </p:blipFill>
        <p:spPr>
          <a:xfrm>
            <a:off x="3251203" y="2294233"/>
            <a:ext cx="4336840" cy="1719748"/>
          </a:xfrm>
          <a:prstGeom prst="rect">
            <a:avLst/>
          </a:prstGeom>
        </p:spPr>
      </p:pic>
      <p:sp>
        <p:nvSpPr>
          <p:cNvPr id="11" name="Footer Placeholder 5"/>
          <p:cNvSpPr>
            <a:spLocks noGrp="1"/>
          </p:cNvSpPr>
          <p:nvPr>
            <p:ph type="ftr" sz="quarter" idx="10"/>
          </p:nvPr>
        </p:nvSpPr>
        <p:spPr>
          <a:xfrm>
            <a:off x="5912188" y="6471682"/>
            <a:ext cx="3086100" cy="365125"/>
          </a:xfrm>
        </p:spPr>
        <p:txBody>
          <a:bodyPr/>
          <a:lstStyle/>
          <a:p>
            <a:pPr algn="r"/>
            <a:fld id="{7003A0A4-0EE5-4554-8BF7-B364510959F6}" type="slidenum">
              <a:rPr lang="en-US" sz="1400" smtClean="0">
                <a:solidFill>
                  <a:schemeClr val="bg1"/>
                </a:solidFill>
                <a:latin typeface="Lucida Grande"/>
              </a:rPr>
              <a:t>24</a:t>
            </a:fld>
            <a:endParaRPr lang="en-US" sz="1400" dirty="0">
              <a:solidFill>
                <a:schemeClr val="bg1"/>
              </a:solidFill>
              <a:latin typeface="Lucida Grande"/>
            </a:endParaRPr>
          </a:p>
        </p:txBody>
      </p:sp>
    </p:spTree>
    <p:extLst>
      <p:ext uri="{BB962C8B-B14F-4D97-AF65-F5344CB8AC3E}">
        <p14:creationId xmlns:p14="http://schemas.microsoft.com/office/powerpoint/2010/main" val="12102252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000" dirty="0" smtClean="0"/>
              <a:t>Planning </a:t>
            </a:r>
            <a:r>
              <a:rPr lang="en-US" sz="3000" dirty="0"/>
              <a:t>Toolkit: </a:t>
            </a:r>
            <a:r>
              <a:rPr lang="en-US" dirty="0" smtClean="0"/>
              <a:t>diversity.berkeley.edu</a:t>
            </a:r>
            <a:endParaRPr lang="en-US" dirty="0"/>
          </a:p>
          <a:p>
            <a:r>
              <a:rPr lang="en-US" sz="3000" dirty="0"/>
              <a:t>Sample Plans available </a:t>
            </a:r>
            <a:r>
              <a:rPr lang="en-US" sz="3000" dirty="0" smtClean="0"/>
              <a:t>upon request</a:t>
            </a:r>
            <a:endParaRPr lang="en-US" sz="3000" dirty="0"/>
          </a:p>
          <a:p>
            <a:r>
              <a:rPr lang="en-US" sz="3000" dirty="0" smtClean="0"/>
              <a:t>Amy Scharf,</a:t>
            </a:r>
            <a:br>
              <a:rPr lang="en-US" sz="3000" dirty="0" smtClean="0"/>
            </a:br>
            <a:r>
              <a:rPr lang="en-US" sz="3000" dirty="0" smtClean="0"/>
              <a:t>Division of Equity &amp; Inclusion</a:t>
            </a:r>
          </a:p>
          <a:p>
            <a:r>
              <a:rPr lang="en-US" sz="3000" dirty="0" smtClean="0"/>
              <a:t>Equity Advisors in other </a:t>
            </a:r>
            <a:br>
              <a:rPr lang="en-US" sz="3000" dirty="0" smtClean="0"/>
            </a:br>
            <a:r>
              <a:rPr lang="en-US" sz="3000" dirty="0" smtClean="0"/>
              <a:t>academic units</a:t>
            </a:r>
          </a:p>
          <a:p>
            <a:pPr marL="0" indent="0">
              <a:spcBef>
                <a:spcPts val="2800"/>
              </a:spcBef>
              <a:buNone/>
            </a:pPr>
            <a:endParaRPr lang="en-US" sz="3000" dirty="0" smtClean="0"/>
          </a:p>
          <a:p>
            <a:pPr lvl="1"/>
            <a:endParaRPr lang="en-US" dirty="0"/>
          </a:p>
        </p:txBody>
      </p:sp>
      <p:pic>
        <p:nvPicPr>
          <p:cNvPr id="4" name="Picture 3" descr="Acad Toolkit - COVER IMAGE full.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908" y="2453387"/>
            <a:ext cx="3080951" cy="3987112"/>
          </a:xfrm>
          <a:prstGeom prst="rect">
            <a:avLst/>
          </a:prstGeom>
        </p:spPr>
      </p:pic>
      <p:sp>
        <p:nvSpPr>
          <p:cNvPr id="7" name="Title 6"/>
          <p:cNvSpPr>
            <a:spLocks noGrp="1"/>
          </p:cNvSpPr>
          <p:nvPr>
            <p:ph type="title"/>
          </p:nvPr>
        </p:nvSpPr>
        <p:spPr/>
        <p:txBody>
          <a:bodyPr/>
          <a:lstStyle/>
          <a:p>
            <a:r>
              <a:rPr lang="en-US" dirty="0" smtClean="0"/>
              <a:t>Support and Assistance</a:t>
            </a:r>
            <a:endParaRPr lang="en-US" dirty="0"/>
          </a:p>
        </p:txBody>
      </p:sp>
      <p:sp>
        <p:nvSpPr>
          <p:cNvPr id="8" name="Footer Placeholder 5"/>
          <p:cNvSpPr>
            <a:spLocks noGrp="1"/>
          </p:cNvSpPr>
          <p:nvPr>
            <p:ph type="ftr" sz="quarter" idx="10"/>
          </p:nvPr>
        </p:nvSpPr>
        <p:spPr>
          <a:xfrm>
            <a:off x="5912188" y="6471682"/>
            <a:ext cx="3086100" cy="365125"/>
          </a:xfrm>
        </p:spPr>
        <p:txBody>
          <a:bodyPr/>
          <a:lstStyle/>
          <a:p>
            <a:pPr algn="r"/>
            <a:fld id="{C085CAFB-5B6B-470D-9C3B-71FA59011A69}" type="slidenum">
              <a:rPr lang="en-US" sz="1400" smtClean="0">
                <a:solidFill>
                  <a:schemeClr val="bg1"/>
                </a:solidFill>
                <a:latin typeface="Lucida Grande"/>
              </a:rPr>
              <a:t>25</a:t>
            </a:fld>
            <a:endParaRPr lang="en-US" sz="1400" dirty="0">
              <a:solidFill>
                <a:schemeClr val="bg1"/>
              </a:solidFill>
              <a:latin typeface="Lucida Grande"/>
            </a:endParaRPr>
          </a:p>
        </p:txBody>
      </p:sp>
    </p:spTree>
    <p:extLst>
      <p:ext uri="{BB962C8B-B14F-4D97-AF65-F5344CB8AC3E}">
        <p14:creationId xmlns:p14="http://schemas.microsoft.com/office/powerpoint/2010/main" val="4211973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025148493"/>
              </p:ext>
            </p:extLst>
          </p:nvPr>
        </p:nvGraphicFramePr>
        <p:xfrm>
          <a:off x="199271" y="1642792"/>
          <a:ext cx="8745457" cy="3108960"/>
        </p:xfrm>
        <a:graphic>
          <a:graphicData uri="http://schemas.openxmlformats.org/drawingml/2006/table">
            <a:tbl>
              <a:tblPr firstRow="1" bandRow="1">
                <a:tableStyleId>{5C22544A-7EE6-4342-B048-85BDC9FD1C3A}</a:tableStyleId>
              </a:tblPr>
              <a:tblGrid>
                <a:gridCol w="1882883">
                  <a:extLst>
                    <a:ext uri="{9D8B030D-6E8A-4147-A177-3AD203B41FA5}">
                      <a16:colId xmlns:a16="http://schemas.microsoft.com/office/drawing/2014/main" xmlns="" val="2520895750"/>
                    </a:ext>
                  </a:extLst>
                </a:gridCol>
                <a:gridCol w="3915093">
                  <a:extLst>
                    <a:ext uri="{9D8B030D-6E8A-4147-A177-3AD203B41FA5}">
                      <a16:colId xmlns:a16="http://schemas.microsoft.com/office/drawing/2014/main" xmlns="" val="516606658"/>
                    </a:ext>
                  </a:extLst>
                </a:gridCol>
                <a:gridCol w="2947481">
                  <a:extLst>
                    <a:ext uri="{9D8B030D-6E8A-4147-A177-3AD203B41FA5}">
                      <a16:colId xmlns:a16="http://schemas.microsoft.com/office/drawing/2014/main" xmlns="" val="3283997857"/>
                    </a:ext>
                  </a:extLst>
                </a:gridCol>
              </a:tblGrid>
              <a:tr h="370840">
                <a:tc>
                  <a:txBody>
                    <a:bodyPr/>
                    <a:lstStyle/>
                    <a:p>
                      <a:r>
                        <a:rPr lang="en-US" sz="2400" dirty="0" smtClean="0">
                          <a:latin typeface="Lucida Grande"/>
                        </a:rPr>
                        <a:t>Time</a:t>
                      </a:r>
                      <a:endParaRPr lang="en-US" sz="2400" dirty="0">
                        <a:latin typeface="Lucida Grande"/>
                      </a:endParaRPr>
                    </a:p>
                  </a:txBody>
                  <a:tcPr/>
                </a:tc>
                <a:tc>
                  <a:txBody>
                    <a:bodyPr/>
                    <a:lstStyle/>
                    <a:p>
                      <a:r>
                        <a:rPr lang="en-US" sz="2400" dirty="0" smtClean="0">
                          <a:latin typeface="Lucida Grande"/>
                        </a:rPr>
                        <a:t>Topic</a:t>
                      </a:r>
                      <a:endParaRPr lang="en-US" sz="2400" dirty="0">
                        <a:latin typeface="Lucida Grande"/>
                      </a:endParaRPr>
                    </a:p>
                  </a:txBody>
                  <a:tcPr/>
                </a:tc>
                <a:tc>
                  <a:txBody>
                    <a:bodyPr/>
                    <a:lstStyle/>
                    <a:p>
                      <a:r>
                        <a:rPr lang="en-US" sz="2400" dirty="0" smtClean="0">
                          <a:latin typeface="Lucida Grande"/>
                        </a:rPr>
                        <a:t>Lead Presenter</a:t>
                      </a:r>
                      <a:endParaRPr lang="en-US" sz="2400" dirty="0">
                        <a:latin typeface="Lucida Grande"/>
                      </a:endParaRPr>
                    </a:p>
                  </a:txBody>
                  <a:tcPr/>
                </a:tc>
                <a:extLst>
                  <a:ext uri="{0D108BD9-81ED-4DB2-BD59-A6C34878D82A}">
                    <a16:rowId xmlns:a16="http://schemas.microsoft.com/office/drawing/2014/main" xmlns="" val="2320268767"/>
                  </a:ext>
                </a:extLst>
              </a:tr>
              <a:tr h="370840">
                <a:tc>
                  <a:txBody>
                    <a:bodyPr/>
                    <a:lstStyle/>
                    <a:p>
                      <a:r>
                        <a:rPr lang="en-US" sz="2400" dirty="0" smtClean="0">
                          <a:latin typeface="Lucida Grande"/>
                        </a:rPr>
                        <a:t> 9:15</a:t>
                      </a:r>
                      <a:r>
                        <a:rPr lang="en-US" sz="2400" baseline="0" dirty="0" smtClean="0">
                          <a:latin typeface="Lucida Grande"/>
                        </a:rPr>
                        <a:t> a.m.</a:t>
                      </a:r>
                      <a:endParaRPr lang="en-US" sz="2400" dirty="0">
                        <a:latin typeface="Lucida Grande"/>
                      </a:endParaRPr>
                    </a:p>
                  </a:txBody>
                  <a:tcPr/>
                </a:tc>
                <a:tc>
                  <a:txBody>
                    <a:bodyPr/>
                    <a:lstStyle/>
                    <a:p>
                      <a:r>
                        <a:rPr lang="en-US" sz="2400" dirty="0" smtClean="0">
                          <a:solidFill>
                            <a:schemeClr val="tx1"/>
                          </a:solidFill>
                          <a:latin typeface="Lucida Grande"/>
                        </a:rPr>
                        <a:t>Overview of APR process</a:t>
                      </a:r>
                      <a:endParaRPr lang="en-US" sz="2400" dirty="0">
                        <a:solidFill>
                          <a:schemeClr val="tx1"/>
                        </a:solidFill>
                        <a:latin typeface="Lucida Grande"/>
                      </a:endParaRPr>
                    </a:p>
                  </a:txBody>
                  <a:tcPr/>
                </a:tc>
                <a:tc>
                  <a:txBody>
                    <a:bodyPr/>
                    <a:lstStyle/>
                    <a:p>
                      <a:r>
                        <a:rPr lang="en-US" sz="2400" dirty="0" smtClean="0">
                          <a:solidFill>
                            <a:schemeClr val="tx1"/>
                          </a:solidFill>
                          <a:latin typeface="Lucida Grande"/>
                        </a:rPr>
                        <a:t>Tsu-Jae Liu</a:t>
                      </a:r>
                      <a:endParaRPr lang="en-US" sz="2400" dirty="0">
                        <a:solidFill>
                          <a:schemeClr val="tx1"/>
                        </a:solidFill>
                        <a:latin typeface="Lucida Grande"/>
                      </a:endParaRPr>
                    </a:p>
                  </a:txBody>
                  <a:tcPr/>
                </a:tc>
                <a:extLst>
                  <a:ext uri="{0D108BD9-81ED-4DB2-BD59-A6C34878D82A}">
                    <a16:rowId xmlns:a16="http://schemas.microsoft.com/office/drawing/2014/main" xmlns="" val="189529253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Lucida Grande"/>
                        </a:rPr>
                        <a:t>10:00</a:t>
                      </a:r>
                      <a:r>
                        <a:rPr lang="en-US" sz="2400" baseline="0" dirty="0" smtClean="0">
                          <a:latin typeface="Lucida Grande"/>
                        </a:rPr>
                        <a:t> a.m.</a:t>
                      </a:r>
                      <a:endParaRPr lang="en-US" sz="2400" dirty="0" smtClean="0">
                        <a:latin typeface="Lucida Grande"/>
                      </a:endParaRPr>
                    </a:p>
                  </a:txBody>
                  <a:tcPr/>
                </a:tc>
                <a:tc>
                  <a:txBody>
                    <a:bodyPr/>
                    <a:lstStyle/>
                    <a:p>
                      <a:r>
                        <a:rPr lang="en-US" sz="2400" dirty="0" smtClean="0">
                          <a:solidFill>
                            <a:schemeClr val="tx1"/>
                          </a:solidFill>
                          <a:latin typeface="Lucida Grande"/>
                        </a:rPr>
                        <a:t>Strategic planning</a:t>
                      </a:r>
                      <a:endParaRPr lang="en-US" sz="2400" dirty="0">
                        <a:solidFill>
                          <a:schemeClr val="tx1"/>
                        </a:solidFill>
                        <a:latin typeface="Lucida Grande"/>
                      </a:endParaRPr>
                    </a:p>
                  </a:txBody>
                  <a:tcPr/>
                </a:tc>
                <a:tc>
                  <a:txBody>
                    <a:bodyPr/>
                    <a:lstStyle/>
                    <a:p>
                      <a:r>
                        <a:rPr lang="en-US" sz="2400" dirty="0" smtClean="0">
                          <a:solidFill>
                            <a:schemeClr val="tx1"/>
                          </a:solidFill>
                          <a:latin typeface="Lucida Grande"/>
                        </a:rPr>
                        <a:t>Katherine Mitchell</a:t>
                      </a:r>
                      <a:endParaRPr lang="en-US" sz="2400" dirty="0">
                        <a:solidFill>
                          <a:schemeClr val="tx1"/>
                        </a:solidFill>
                        <a:latin typeface="Lucida Grande"/>
                      </a:endParaRPr>
                    </a:p>
                  </a:txBody>
                  <a:tcPr/>
                </a:tc>
                <a:extLst>
                  <a:ext uri="{0D108BD9-81ED-4DB2-BD59-A6C34878D82A}">
                    <a16:rowId xmlns:a16="http://schemas.microsoft.com/office/drawing/2014/main" xmlns="" val="1213473129"/>
                  </a:ext>
                </a:extLst>
              </a:tr>
              <a:tr h="370840">
                <a:tc>
                  <a:txBody>
                    <a:bodyPr/>
                    <a:lstStyle/>
                    <a:p>
                      <a:r>
                        <a:rPr lang="en-US" sz="2400" dirty="0" smtClean="0">
                          <a:latin typeface="Lucida Grande"/>
                        </a:rPr>
                        <a:t>10:15 a.m.</a:t>
                      </a:r>
                      <a:endParaRPr lang="en-US" sz="2400" dirty="0">
                        <a:latin typeface="Lucida Grande"/>
                      </a:endParaRPr>
                    </a:p>
                  </a:txBody>
                  <a:tcPr/>
                </a:tc>
                <a:tc>
                  <a:txBody>
                    <a:bodyPr/>
                    <a:lstStyle/>
                    <a:p>
                      <a:r>
                        <a:rPr lang="en-US" sz="2400" dirty="0" smtClean="0">
                          <a:solidFill>
                            <a:schemeClr val="tx1"/>
                          </a:solidFill>
                          <a:latin typeface="Lucida Grande"/>
                        </a:rPr>
                        <a:t>Equity &amp;</a:t>
                      </a:r>
                      <a:r>
                        <a:rPr lang="en-US" sz="2400" baseline="0" dirty="0" smtClean="0">
                          <a:solidFill>
                            <a:schemeClr val="tx1"/>
                          </a:solidFill>
                          <a:latin typeface="Lucida Grande"/>
                        </a:rPr>
                        <a:t> inclusion</a:t>
                      </a:r>
                      <a:r>
                        <a:rPr lang="en-US" sz="2400" dirty="0" smtClean="0">
                          <a:solidFill>
                            <a:schemeClr val="tx1"/>
                          </a:solidFill>
                          <a:latin typeface="Lucida Grande"/>
                        </a:rPr>
                        <a:t> planning</a:t>
                      </a:r>
                      <a:endParaRPr lang="en-US" sz="2400" dirty="0">
                        <a:solidFill>
                          <a:schemeClr val="tx1"/>
                        </a:solidFill>
                        <a:latin typeface="Lucida Grande"/>
                      </a:endParaRPr>
                    </a:p>
                  </a:txBody>
                  <a:tcPr/>
                </a:tc>
                <a:tc>
                  <a:txBody>
                    <a:bodyPr/>
                    <a:lstStyle/>
                    <a:p>
                      <a:r>
                        <a:rPr lang="en-US" sz="2400" dirty="0" smtClean="0">
                          <a:solidFill>
                            <a:schemeClr val="tx1"/>
                          </a:solidFill>
                          <a:latin typeface="Lucida Grande"/>
                        </a:rPr>
                        <a:t>Amy Scharf</a:t>
                      </a:r>
                      <a:endParaRPr lang="en-US" sz="2400" dirty="0">
                        <a:solidFill>
                          <a:schemeClr val="tx1"/>
                        </a:solidFill>
                        <a:latin typeface="Lucida Grande"/>
                      </a:endParaRPr>
                    </a:p>
                  </a:txBody>
                  <a:tcPr/>
                </a:tc>
                <a:extLst>
                  <a:ext uri="{0D108BD9-81ED-4DB2-BD59-A6C34878D82A}">
                    <a16:rowId xmlns:a16="http://schemas.microsoft.com/office/drawing/2014/main" xmlns="" val="1355005775"/>
                  </a:ext>
                </a:extLst>
              </a:tr>
              <a:tr h="370840">
                <a:tc>
                  <a:txBody>
                    <a:bodyPr/>
                    <a:lstStyle/>
                    <a:p>
                      <a:r>
                        <a:rPr lang="en-US" sz="2400" dirty="0" smtClean="0">
                          <a:latin typeface="Lucida Grande"/>
                        </a:rPr>
                        <a:t>10:30 a.m.</a:t>
                      </a:r>
                      <a:endParaRPr lang="en-US" sz="2400" dirty="0">
                        <a:latin typeface="Lucida Grande"/>
                      </a:endParaRPr>
                    </a:p>
                  </a:txBody>
                  <a:tcPr/>
                </a:tc>
                <a:tc>
                  <a:txBody>
                    <a:bodyPr/>
                    <a:lstStyle/>
                    <a:p>
                      <a:r>
                        <a:rPr lang="en-US" sz="2400" dirty="0" smtClean="0">
                          <a:solidFill>
                            <a:srgbClr val="FF0000"/>
                          </a:solidFill>
                          <a:latin typeface="Lucida Grande"/>
                        </a:rPr>
                        <a:t>Curriculum assessment</a:t>
                      </a:r>
                      <a:endParaRPr lang="en-US" sz="2400" dirty="0">
                        <a:solidFill>
                          <a:srgbClr val="FF0000"/>
                        </a:solidFill>
                        <a:latin typeface="Lucida Grande"/>
                      </a:endParaRPr>
                    </a:p>
                  </a:txBody>
                  <a:tcPr/>
                </a:tc>
                <a:tc>
                  <a:txBody>
                    <a:bodyPr/>
                    <a:lstStyle/>
                    <a:p>
                      <a:r>
                        <a:rPr lang="en-US" sz="2400" dirty="0" smtClean="0">
                          <a:solidFill>
                            <a:srgbClr val="FF0000"/>
                          </a:solidFill>
                          <a:latin typeface="Lucida Grande"/>
                        </a:rPr>
                        <a:t>Yukiko Watanabe</a:t>
                      </a:r>
                      <a:endParaRPr lang="en-US" sz="2400" dirty="0">
                        <a:solidFill>
                          <a:srgbClr val="FF0000"/>
                        </a:solidFill>
                        <a:latin typeface="Lucida Grande"/>
                      </a:endParaRPr>
                    </a:p>
                  </a:txBody>
                  <a:tcPr/>
                </a:tc>
                <a:extLst>
                  <a:ext uri="{0D108BD9-81ED-4DB2-BD59-A6C34878D82A}">
                    <a16:rowId xmlns:a16="http://schemas.microsoft.com/office/drawing/2014/main" xmlns="" val="3943551253"/>
                  </a:ext>
                </a:extLst>
              </a:tr>
              <a:tr h="370840">
                <a:tc>
                  <a:txBody>
                    <a:bodyPr/>
                    <a:lstStyle/>
                    <a:p>
                      <a:r>
                        <a:rPr lang="en-US" sz="2400" dirty="0" smtClean="0">
                          <a:latin typeface="Lucida Grande"/>
                        </a:rPr>
                        <a:t>10:45 a.m.</a:t>
                      </a:r>
                      <a:endParaRPr lang="en-US" sz="2400" dirty="0">
                        <a:latin typeface="Lucida Grande"/>
                      </a:endParaRPr>
                    </a:p>
                  </a:txBody>
                  <a:tcPr/>
                </a:tc>
                <a:tc>
                  <a:txBody>
                    <a:bodyPr/>
                    <a:lstStyle/>
                    <a:p>
                      <a:r>
                        <a:rPr lang="en-US" sz="2400" dirty="0" smtClean="0">
                          <a:latin typeface="Lucida Grande"/>
                        </a:rPr>
                        <a:t>Additional Q&amp;A</a:t>
                      </a:r>
                      <a:endParaRPr lang="en-US" sz="2400" dirty="0">
                        <a:latin typeface="Lucida Grande"/>
                      </a:endParaRPr>
                    </a:p>
                  </a:txBody>
                  <a:tcPr/>
                </a:tc>
                <a:tc>
                  <a:txBody>
                    <a:bodyPr/>
                    <a:lstStyle/>
                    <a:p>
                      <a:endParaRPr lang="en-US" sz="2400" dirty="0">
                        <a:latin typeface="Lucida Grande"/>
                      </a:endParaRPr>
                    </a:p>
                  </a:txBody>
                  <a:tcPr/>
                </a:tc>
                <a:extLst>
                  <a:ext uri="{0D108BD9-81ED-4DB2-BD59-A6C34878D82A}">
                    <a16:rowId xmlns:a16="http://schemas.microsoft.com/office/drawing/2014/main" xmlns="" val="615802915"/>
                  </a:ext>
                </a:extLst>
              </a:tr>
            </a:tbl>
          </a:graphicData>
        </a:graphic>
      </p:graphicFrame>
    </p:spTree>
    <p:extLst>
      <p:ext uri="{BB962C8B-B14F-4D97-AF65-F5344CB8AC3E}">
        <p14:creationId xmlns:p14="http://schemas.microsoft.com/office/powerpoint/2010/main" val="11160416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92" y="161157"/>
            <a:ext cx="7158421" cy="606026"/>
          </a:xfrm>
        </p:spPr>
        <p:txBody>
          <a:bodyPr>
            <a:normAutofit fontScale="90000"/>
          </a:bodyPr>
          <a:lstStyle/>
          <a:p>
            <a:r>
              <a:rPr lang="en-US" dirty="0" smtClean="0"/>
              <a:t>Curriculum Assessment</a:t>
            </a:r>
            <a:endParaRPr lang="en-US" dirty="0"/>
          </a:p>
        </p:txBody>
      </p:sp>
      <p:cxnSp>
        <p:nvCxnSpPr>
          <p:cNvPr id="4" name="Straight Connector 3"/>
          <p:cNvCxnSpPr/>
          <p:nvPr/>
        </p:nvCxnSpPr>
        <p:spPr>
          <a:xfrm>
            <a:off x="764989" y="1527688"/>
            <a:ext cx="4327538" cy="0"/>
          </a:xfrm>
          <a:prstGeom prst="line">
            <a:avLst/>
          </a:prstGeom>
          <a:ln w="3810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3466179" y="1432361"/>
            <a:ext cx="3846864" cy="3893000"/>
          </a:xfrm>
          <a:prstGeom prst="rect">
            <a:avLst/>
          </a:prstGeom>
        </p:spPr>
      </p:pic>
      <p:sp>
        <p:nvSpPr>
          <p:cNvPr id="6" name="Oval 5"/>
          <p:cNvSpPr/>
          <p:nvPr/>
        </p:nvSpPr>
        <p:spPr>
          <a:xfrm>
            <a:off x="4776307" y="962332"/>
            <a:ext cx="1392764" cy="1359470"/>
          </a:xfrm>
          <a:prstGeom prst="ellipse">
            <a:avLst/>
          </a:prstGeom>
          <a:solidFill>
            <a:schemeClr val="accent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Oval 6"/>
          <p:cNvSpPr/>
          <p:nvPr/>
        </p:nvSpPr>
        <p:spPr>
          <a:xfrm>
            <a:off x="702696" y="964261"/>
            <a:ext cx="1293313" cy="130687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2492704" y="964261"/>
            <a:ext cx="1293313" cy="1306875"/>
          </a:xfrm>
          <a:prstGeom prst="ellipse">
            <a:avLst/>
          </a:prstGeom>
          <a:solidFill>
            <a:schemeClr val="tx2">
              <a:lumMod val="60000"/>
              <a:lumOff val="4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Oval 8"/>
          <p:cNvSpPr/>
          <p:nvPr/>
        </p:nvSpPr>
        <p:spPr>
          <a:xfrm>
            <a:off x="2713858" y="2703185"/>
            <a:ext cx="1392764" cy="1359470"/>
          </a:xfrm>
          <a:prstGeom prst="ellipse">
            <a:avLst/>
          </a:prstGeom>
          <a:solidFill>
            <a:schemeClr val="accent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p:cNvSpPr/>
          <p:nvPr/>
        </p:nvSpPr>
        <p:spPr>
          <a:xfrm>
            <a:off x="3694722" y="4404352"/>
            <a:ext cx="1392764" cy="1359470"/>
          </a:xfrm>
          <a:prstGeom prst="ellipse">
            <a:avLst/>
          </a:prstGeom>
          <a:solidFill>
            <a:schemeClr val="accent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Oval 10"/>
          <p:cNvSpPr/>
          <p:nvPr/>
        </p:nvSpPr>
        <p:spPr>
          <a:xfrm>
            <a:off x="6060911" y="4445223"/>
            <a:ext cx="1392764" cy="1359470"/>
          </a:xfrm>
          <a:prstGeom prst="ellipse">
            <a:avLst/>
          </a:prstGeom>
          <a:solidFill>
            <a:schemeClr val="accent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Oval 11"/>
          <p:cNvSpPr/>
          <p:nvPr/>
        </p:nvSpPr>
        <p:spPr>
          <a:xfrm>
            <a:off x="6626970" y="2687875"/>
            <a:ext cx="1392764" cy="1359470"/>
          </a:xfrm>
          <a:prstGeom prst="ellipse">
            <a:avLst/>
          </a:prstGeom>
          <a:solidFill>
            <a:schemeClr val="accent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p:cNvPicPr>
            <a:picLocks noChangeAspect="1"/>
          </p:cNvPicPr>
          <p:nvPr/>
        </p:nvPicPr>
        <p:blipFill>
          <a:blip r:embed="rId3"/>
          <a:stretch>
            <a:fillRect/>
          </a:stretch>
        </p:blipFill>
        <p:spPr>
          <a:xfrm>
            <a:off x="1235453" y="1154759"/>
            <a:ext cx="213072" cy="236941"/>
          </a:xfrm>
          <a:prstGeom prst="rect">
            <a:avLst/>
          </a:prstGeom>
        </p:spPr>
      </p:pic>
      <p:pic>
        <p:nvPicPr>
          <p:cNvPr id="14" name="Picture 13"/>
          <p:cNvPicPr>
            <a:picLocks noChangeAspect="1"/>
          </p:cNvPicPr>
          <p:nvPr/>
        </p:nvPicPr>
        <p:blipFill>
          <a:blip r:embed="rId3"/>
          <a:stretch>
            <a:fillRect/>
          </a:stretch>
        </p:blipFill>
        <p:spPr>
          <a:xfrm>
            <a:off x="5118103" y="1323920"/>
            <a:ext cx="213072" cy="236941"/>
          </a:xfrm>
          <a:prstGeom prst="rect">
            <a:avLst/>
          </a:prstGeom>
        </p:spPr>
      </p:pic>
      <p:pic>
        <p:nvPicPr>
          <p:cNvPr id="15" name="Picture 14"/>
          <p:cNvPicPr>
            <a:picLocks noChangeAspect="1"/>
          </p:cNvPicPr>
          <p:nvPr/>
        </p:nvPicPr>
        <p:blipFill>
          <a:blip r:embed="rId3"/>
          <a:stretch>
            <a:fillRect/>
          </a:stretch>
        </p:blipFill>
        <p:spPr>
          <a:xfrm>
            <a:off x="5372850" y="1323920"/>
            <a:ext cx="213072" cy="236941"/>
          </a:xfrm>
          <a:prstGeom prst="rect">
            <a:avLst/>
          </a:prstGeom>
        </p:spPr>
      </p:pic>
      <p:pic>
        <p:nvPicPr>
          <p:cNvPr id="16" name="Picture 15"/>
          <p:cNvPicPr>
            <a:picLocks noChangeAspect="1"/>
          </p:cNvPicPr>
          <p:nvPr/>
        </p:nvPicPr>
        <p:blipFill>
          <a:blip r:embed="rId3"/>
          <a:stretch>
            <a:fillRect/>
          </a:stretch>
        </p:blipFill>
        <p:spPr>
          <a:xfrm>
            <a:off x="5626642" y="1323920"/>
            <a:ext cx="213072" cy="236941"/>
          </a:xfrm>
          <a:prstGeom prst="rect">
            <a:avLst/>
          </a:prstGeom>
        </p:spPr>
      </p:pic>
      <p:pic>
        <p:nvPicPr>
          <p:cNvPr id="17" name="Picture 16"/>
          <p:cNvPicPr>
            <a:picLocks noChangeAspect="1"/>
          </p:cNvPicPr>
          <p:nvPr/>
        </p:nvPicPr>
        <p:blipFill>
          <a:blip r:embed="rId3"/>
          <a:stretch>
            <a:fillRect/>
          </a:stretch>
        </p:blipFill>
        <p:spPr>
          <a:xfrm>
            <a:off x="2903247" y="1165760"/>
            <a:ext cx="213072" cy="236941"/>
          </a:xfrm>
          <a:prstGeom prst="rect">
            <a:avLst/>
          </a:prstGeom>
        </p:spPr>
      </p:pic>
      <p:pic>
        <p:nvPicPr>
          <p:cNvPr id="18" name="Picture 17"/>
          <p:cNvPicPr>
            <a:picLocks noChangeAspect="1"/>
          </p:cNvPicPr>
          <p:nvPr/>
        </p:nvPicPr>
        <p:blipFill>
          <a:blip r:embed="rId3"/>
          <a:stretch>
            <a:fillRect/>
          </a:stretch>
        </p:blipFill>
        <p:spPr>
          <a:xfrm>
            <a:off x="3189373" y="1165760"/>
            <a:ext cx="213072" cy="236941"/>
          </a:xfrm>
          <a:prstGeom prst="rect">
            <a:avLst/>
          </a:prstGeom>
        </p:spPr>
      </p:pic>
      <p:pic>
        <p:nvPicPr>
          <p:cNvPr id="19" name="Picture 18"/>
          <p:cNvPicPr>
            <a:picLocks noChangeAspect="1"/>
          </p:cNvPicPr>
          <p:nvPr/>
        </p:nvPicPr>
        <p:blipFill>
          <a:blip r:embed="rId4"/>
          <a:stretch>
            <a:fillRect/>
          </a:stretch>
        </p:blipFill>
        <p:spPr>
          <a:xfrm>
            <a:off x="7041819" y="2871733"/>
            <a:ext cx="615864" cy="593539"/>
          </a:xfrm>
          <a:prstGeom prst="rect">
            <a:avLst/>
          </a:prstGeom>
        </p:spPr>
      </p:pic>
      <p:pic>
        <p:nvPicPr>
          <p:cNvPr id="20" name="Picture 19"/>
          <p:cNvPicPr>
            <a:picLocks noChangeAspect="1"/>
          </p:cNvPicPr>
          <p:nvPr/>
        </p:nvPicPr>
        <p:blipFill>
          <a:blip r:embed="rId5"/>
          <a:stretch>
            <a:fillRect/>
          </a:stretch>
        </p:blipFill>
        <p:spPr>
          <a:xfrm>
            <a:off x="6497340" y="4669035"/>
            <a:ext cx="515840" cy="501014"/>
          </a:xfrm>
          <a:prstGeom prst="rect">
            <a:avLst/>
          </a:prstGeom>
        </p:spPr>
      </p:pic>
      <p:pic>
        <p:nvPicPr>
          <p:cNvPr id="21" name="Picture 20"/>
          <p:cNvPicPr>
            <a:picLocks noChangeAspect="1"/>
          </p:cNvPicPr>
          <p:nvPr/>
        </p:nvPicPr>
        <p:blipFill>
          <a:blip r:embed="rId6"/>
          <a:stretch>
            <a:fillRect/>
          </a:stretch>
        </p:blipFill>
        <p:spPr>
          <a:xfrm>
            <a:off x="4217942" y="4631790"/>
            <a:ext cx="372238" cy="554038"/>
          </a:xfrm>
          <a:prstGeom prst="rect">
            <a:avLst/>
          </a:prstGeom>
        </p:spPr>
      </p:pic>
      <p:pic>
        <p:nvPicPr>
          <p:cNvPr id="22" name="Picture 21"/>
          <p:cNvPicPr>
            <a:picLocks noChangeAspect="1"/>
          </p:cNvPicPr>
          <p:nvPr/>
        </p:nvPicPr>
        <p:blipFill>
          <a:blip r:embed="rId7"/>
          <a:stretch>
            <a:fillRect/>
          </a:stretch>
        </p:blipFill>
        <p:spPr>
          <a:xfrm>
            <a:off x="3185000" y="2962449"/>
            <a:ext cx="529677" cy="538920"/>
          </a:xfrm>
          <a:prstGeom prst="rect">
            <a:avLst/>
          </a:prstGeom>
        </p:spPr>
      </p:pic>
      <p:pic>
        <p:nvPicPr>
          <p:cNvPr id="23" name="Picture 22"/>
          <p:cNvPicPr>
            <a:picLocks noChangeAspect="1"/>
          </p:cNvPicPr>
          <p:nvPr/>
        </p:nvPicPr>
        <p:blipFill>
          <a:blip r:embed="rId8"/>
          <a:stretch>
            <a:fillRect/>
          </a:stretch>
        </p:blipFill>
        <p:spPr>
          <a:xfrm rot="20979300">
            <a:off x="3875859" y="1887648"/>
            <a:ext cx="267114" cy="360236"/>
          </a:xfrm>
          <a:prstGeom prst="rect">
            <a:avLst/>
          </a:prstGeom>
        </p:spPr>
      </p:pic>
      <p:sp>
        <p:nvSpPr>
          <p:cNvPr id="24" name="TextBox 23"/>
          <p:cNvSpPr txBox="1"/>
          <p:nvPr/>
        </p:nvSpPr>
        <p:spPr>
          <a:xfrm>
            <a:off x="699389" y="1437716"/>
            <a:ext cx="1308503" cy="792781"/>
          </a:xfrm>
          <a:prstGeom prst="rect">
            <a:avLst/>
          </a:prstGeom>
          <a:noFill/>
        </p:spPr>
        <p:txBody>
          <a:bodyPr wrap="square" rtlCol="0">
            <a:spAutoFit/>
          </a:bodyPr>
          <a:lstStyle/>
          <a:p>
            <a:pPr algn="ctr">
              <a:lnSpc>
                <a:spcPct val="70000"/>
              </a:lnSpc>
            </a:pPr>
            <a:r>
              <a:rPr lang="en-US" sz="1600" b="1" dirty="0" smtClean="0">
                <a:solidFill>
                  <a:schemeClr val="bg1"/>
                </a:solidFill>
              </a:rPr>
              <a:t>Revise/</a:t>
            </a:r>
            <a:r>
              <a:rPr lang="en-US" sz="1600" b="1" dirty="0" err="1" smtClean="0">
                <a:solidFill>
                  <a:schemeClr val="bg1"/>
                </a:solidFill>
              </a:rPr>
              <a:t>dvlp</a:t>
            </a:r>
            <a:endParaRPr lang="en-US" sz="1600" b="1" dirty="0" smtClean="0">
              <a:solidFill>
                <a:schemeClr val="bg1"/>
              </a:solidFill>
            </a:endParaRPr>
          </a:p>
          <a:p>
            <a:pPr algn="ctr">
              <a:lnSpc>
                <a:spcPct val="70000"/>
              </a:lnSpc>
            </a:pPr>
            <a:r>
              <a:rPr lang="en-US" sz="1600" b="1" dirty="0" err="1" smtClean="0">
                <a:solidFill>
                  <a:schemeClr val="bg1"/>
                </a:solidFill>
              </a:rPr>
              <a:t>prog</a:t>
            </a:r>
            <a:r>
              <a:rPr lang="en-US" sz="1600" b="1" dirty="0" smtClean="0">
                <a:solidFill>
                  <a:schemeClr val="bg1"/>
                </a:solidFill>
              </a:rPr>
              <a:t>-level learning outcomes</a:t>
            </a:r>
          </a:p>
        </p:txBody>
      </p:sp>
      <p:sp>
        <p:nvSpPr>
          <p:cNvPr id="25" name="TextBox 24"/>
          <p:cNvSpPr txBox="1"/>
          <p:nvPr/>
        </p:nvSpPr>
        <p:spPr>
          <a:xfrm>
            <a:off x="2565871" y="1429350"/>
            <a:ext cx="1186429" cy="584775"/>
          </a:xfrm>
          <a:prstGeom prst="rect">
            <a:avLst/>
          </a:prstGeom>
          <a:noFill/>
        </p:spPr>
        <p:txBody>
          <a:bodyPr wrap="square" rtlCol="0">
            <a:spAutoFit/>
          </a:bodyPr>
          <a:lstStyle/>
          <a:p>
            <a:pPr algn="ctr"/>
            <a:r>
              <a:rPr lang="en-US" sz="1600" b="1" dirty="0" smtClean="0">
                <a:solidFill>
                  <a:schemeClr val="bg1"/>
                </a:solidFill>
              </a:rPr>
              <a:t>Map</a:t>
            </a:r>
          </a:p>
          <a:p>
            <a:pPr algn="ctr"/>
            <a:r>
              <a:rPr lang="en-US" sz="1600" b="1" dirty="0" smtClean="0">
                <a:solidFill>
                  <a:schemeClr val="bg1"/>
                </a:solidFill>
              </a:rPr>
              <a:t>curriculum</a:t>
            </a:r>
            <a:endParaRPr lang="en-US" sz="1600" b="1" dirty="0">
              <a:solidFill>
                <a:schemeClr val="bg1"/>
              </a:solidFill>
            </a:endParaRPr>
          </a:p>
        </p:txBody>
      </p:sp>
      <p:sp>
        <p:nvSpPr>
          <p:cNvPr id="26" name="TextBox 25"/>
          <p:cNvSpPr txBox="1"/>
          <p:nvPr/>
        </p:nvSpPr>
        <p:spPr>
          <a:xfrm>
            <a:off x="5073718" y="1661920"/>
            <a:ext cx="886286" cy="338554"/>
          </a:xfrm>
          <a:prstGeom prst="rect">
            <a:avLst/>
          </a:prstGeom>
          <a:noFill/>
        </p:spPr>
        <p:txBody>
          <a:bodyPr wrap="square" rtlCol="0">
            <a:spAutoFit/>
          </a:bodyPr>
          <a:lstStyle/>
          <a:p>
            <a:pPr algn="ctr"/>
            <a:r>
              <a:rPr lang="en-US" sz="1600" b="1" dirty="0" smtClean="0">
                <a:solidFill>
                  <a:schemeClr val="bg1"/>
                </a:solidFill>
              </a:rPr>
              <a:t>Situate</a:t>
            </a:r>
            <a:endParaRPr lang="en-US" sz="1600" b="1" dirty="0">
              <a:solidFill>
                <a:schemeClr val="bg1"/>
              </a:solidFill>
            </a:endParaRPr>
          </a:p>
        </p:txBody>
      </p:sp>
      <p:sp>
        <p:nvSpPr>
          <p:cNvPr id="27" name="TextBox 26"/>
          <p:cNvSpPr txBox="1"/>
          <p:nvPr/>
        </p:nvSpPr>
        <p:spPr>
          <a:xfrm>
            <a:off x="6914722" y="3525047"/>
            <a:ext cx="932519" cy="338554"/>
          </a:xfrm>
          <a:prstGeom prst="rect">
            <a:avLst/>
          </a:prstGeom>
          <a:noFill/>
        </p:spPr>
        <p:txBody>
          <a:bodyPr wrap="square" rtlCol="0">
            <a:spAutoFit/>
          </a:bodyPr>
          <a:lstStyle/>
          <a:p>
            <a:pPr algn="ctr"/>
            <a:r>
              <a:rPr lang="en-US" sz="1600" b="1" dirty="0" smtClean="0">
                <a:solidFill>
                  <a:schemeClr val="bg1"/>
                </a:solidFill>
              </a:rPr>
              <a:t>Design</a:t>
            </a:r>
            <a:endParaRPr lang="en-US" sz="1600" b="1" dirty="0">
              <a:solidFill>
                <a:schemeClr val="bg1"/>
              </a:solidFill>
            </a:endParaRPr>
          </a:p>
        </p:txBody>
      </p:sp>
      <p:sp>
        <p:nvSpPr>
          <p:cNvPr id="28" name="TextBox 27"/>
          <p:cNvSpPr txBox="1"/>
          <p:nvPr/>
        </p:nvSpPr>
        <p:spPr>
          <a:xfrm>
            <a:off x="6181257" y="5218862"/>
            <a:ext cx="1293313" cy="338554"/>
          </a:xfrm>
          <a:prstGeom prst="rect">
            <a:avLst/>
          </a:prstGeom>
          <a:noFill/>
        </p:spPr>
        <p:txBody>
          <a:bodyPr wrap="square" rtlCol="0">
            <a:spAutoFit/>
          </a:bodyPr>
          <a:lstStyle/>
          <a:p>
            <a:pPr algn="ctr"/>
            <a:r>
              <a:rPr lang="en-US" sz="1600" b="1" dirty="0" smtClean="0">
                <a:solidFill>
                  <a:schemeClr val="bg1"/>
                </a:solidFill>
              </a:rPr>
              <a:t>Implement</a:t>
            </a:r>
            <a:endParaRPr lang="en-US" sz="1600" b="1" dirty="0">
              <a:solidFill>
                <a:schemeClr val="bg1"/>
              </a:solidFill>
            </a:endParaRPr>
          </a:p>
        </p:txBody>
      </p:sp>
      <p:sp>
        <p:nvSpPr>
          <p:cNvPr id="29" name="TextBox 28"/>
          <p:cNvSpPr txBox="1"/>
          <p:nvPr/>
        </p:nvSpPr>
        <p:spPr>
          <a:xfrm>
            <a:off x="3844329" y="5248967"/>
            <a:ext cx="1128301" cy="338554"/>
          </a:xfrm>
          <a:prstGeom prst="rect">
            <a:avLst/>
          </a:prstGeom>
          <a:noFill/>
        </p:spPr>
        <p:txBody>
          <a:bodyPr wrap="square" rtlCol="0">
            <a:spAutoFit/>
          </a:bodyPr>
          <a:lstStyle/>
          <a:p>
            <a:pPr algn="ctr"/>
            <a:r>
              <a:rPr lang="en-US" sz="1600" b="1" dirty="0" smtClean="0">
                <a:solidFill>
                  <a:schemeClr val="bg1"/>
                </a:solidFill>
              </a:rPr>
              <a:t>Analyze</a:t>
            </a:r>
            <a:endParaRPr lang="en-US" sz="1600" b="1" dirty="0">
              <a:solidFill>
                <a:schemeClr val="bg1"/>
              </a:solidFill>
            </a:endParaRPr>
          </a:p>
        </p:txBody>
      </p:sp>
      <p:sp>
        <p:nvSpPr>
          <p:cNvPr id="30" name="TextBox 29"/>
          <p:cNvSpPr txBox="1"/>
          <p:nvPr/>
        </p:nvSpPr>
        <p:spPr>
          <a:xfrm>
            <a:off x="2861255" y="3531823"/>
            <a:ext cx="1128301" cy="338554"/>
          </a:xfrm>
          <a:prstGeom prst="rect">
            <a:avLst/>
          </a:prstGeom>
          <a:noFill/>
        </p:spPr>
        <p:txBody>
          <a:bodyPr wrap="square" rtlCol="0">
            <a:spAutoFit/>
          </a:bodyPr>
          <a:lstStyle/>
          <a:p>
            <a:pPr algn="ctr"/>
            <a:r>
              <a:rPr lang="en-US" sz="1600" b="1" dirty="0" smtClean="0">
                <a:solidFill>
                  <a:schemeClr val="bg1"/>
                </a:solidFill>
              </a:rPr>
              <a:t>Use &amp; plan</a:t>
            </a:r>
            <a:endParaRPr lang="en-US" sz="1600" b="1" dirty="0">
              <a:solidFill>
                <a:schemeClr val="bg1"/>
              </a:solidFill>
            </a:endParaRPr>
          </a:p>
        </p:txBody>
      </p:sp>
      <p:sp>
        <p:nvSpPr>
          <p:cNvPr id="31" name="TextBox 30"/>
          <p:cNvSpPr txBox="1"/>
          <p:nvPr/>
        </p:nvSpPr>
        <p:spPr>
          <a:xfrm>
            <a:off x="3752300" y="2954467"/>
            <a:ext cx="3348225" cy="954107"/>
          </a:xfrm>
          <a:prstGeom prst="rect">
            <a:avLst/>
          </a:prstGeom>
          <a:noFill/>
        </p:spPr>
        <p:txBody>
          <a:bodyPr wrap="square" rtlCol="0">
            <a:spAutoFit/>
          </a:bodyPr>
          <a:lstStyle/>
          <a:p>
            <a:pPr algn="ctr"/>
            <a:r>
              <a:rPr lang="en-US" sz="2800" b="1" smtClean="0">
                <a:solidFill>
                  <a:schemeClr val="accent1">
                    <a:lumMod val="75000"/>
                  </a:schemeClr>
                </a:solidFill>
              </a:rPr>
              <a:t>Assessment</a:t>
            </a:r>
            <a:endParaRPr lang="en-US" sz="2800" b="1" dirty="0">
              <a:solidFill>
                <a:schemeClr val="accent1">
                  <a:lumMod val="75000"/>
                </a:schemeClr>
              </a:solidFill>
            </a:endParaRPr>
          </a:p>
          <a:p>
            <a:pPr algn="ctr"/>
            <a:r>
              <a:rPr lang="en-US" sz="2800" b="1" dirty="0" smtClean="0">
                <a:solidFill>
                  <a:schemeClr val="accent1">
                    <a:lumMod val="75000"/>
                  </a:schemeClr>
                </a:solidFill>
              </a:rPr>
              <a:t>Cycle</a:t>
            </a:r>
            <a:endParaRPr lang="en-US" sz="2800" b="1" dirty="0">
              <a:solidFill>
                <a:schemeClr val="accent1">
                  <a:lumMod val="75000"/>
                </a:schemeClr>
              </a:solidFill>
            </a:endParaRPr>
          </a:p>
        </p:txBody>
      </p:sp>
      <p:sp>
        <p:nvSpPr>
          <p:cNvPr id="32" name="Footer Placeholder 5"/>
          <p:cNvSpPr>
            <a:spLocks noGrp="1"/>
          </p:cNvSpPr>
          <p:nvPr>
            <p:ph type="ftr" sz="quarter" idx="10"/>
          </p:nvPr>
        </p:nvSpPr>
        <p:spPr>
          <a:xfrm>
            <a:off x="5912188" y="6471682"/>
            <a:ext cx="3086100" cy="365125"/>
          </a:xfrm>
        </p:spPr>
        <p:txBody>
          <a:bodyPr/>
          <a:lstStyle/>
          <a:p>
            <a:pPr algn="r"/>
            <a:fld id="{D914B68C-3E51-4EC5-922B-E262E0F49F51}" type="slidenum">
              <a:rPr lang="en-US" sz="1400" smtClean="0">
                <a:solidFill>
                  <a:schemeClr val="bg1"/>
                </a:solidFill>
                <a:latin typeface="Lucida Grande"/>
              </a:rPr>
              <a:t>27</a:t>
            </a:fld>
            <a:endParaRPr lang="en-US" sz="1400" dirty="0">
              <a:solidFill>
                <a:schemeClr val="bg1"/>
              </a:solidFill>
              <a:latin typeface="Lucida Grande"/>
            </a:endParaRPr>
          </a:p>
        </p:txBody>
      </p:sp>
    </p:spTree>
    <p:extLst>
      <p:ext uri="{BB962C8B-B14F-4D97-AF65-F5344CB8AC3E}">
        <p14:creationId xmlns:p14="http://schemas.microsoft.com/office/powerpoint/2010/main" val="12616085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384202" y="252247"/>
            <a:ext cx="8614086" cy="5318677"/>
          </a:xfrm>
          <a:prstGeom prst="wedgeRectCallout">
            <a:avLst>
              <a:gd name="adj1" fmla="val -53060"/>
              <a:gd name="adj2" fmla="val 2351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b="1" dirty="0" smtClean="0">
                <a:solidFill>
                  <a:schemeClr val="tx1"/>
                </a:solidFill>
                <a:effectLst/>
                <a:latin typeface="Calibri" charset="0"/>
                <a:ea typeface="Calibri" charset="0"/>
                <a:cs typeface="Calibri" charset="0"/>
              </a:rPr>
              <a:t>Email from the MCB </a:t>
            </a:r>
            <a:r>
              <a:rPr lang="en-US" b="1" dirty="0">
                <a:solidFill>
                  <a:schemeClr val="tx1"/>
                </a:solidFill>
                <a:effectLst/>
                <a:latin typeface="Calibri" charset="0"/>
                <a:ea typeface="Calibri" charset="0"/>
                <a:cs typeface="Calibri" charset="0"/>
              </a:rPr>
              <a:t>Chair of Undergrad Affairs, Abby </a:t>
            </a:r>
            <a:r>
              <a:rPr lang="en-US" b="1" dirty="0" err="1" smtClean="0">
                <a:solidFill>
                  <a:schemeClr val="tx1"/>
                </a:solidFill>
                <a:effectLst/>
                <a:latin typeface="Calibri" charset="0"/>
                <a:ea typeface="Calibri" charset="0"/>
                <a:cs typeface="Calibri" charset="0"/>
              </a:rPr>
              <a:t>Dernburg</a:t>
            </a:r>
            <a:endParaRPr lang="en-US" b="1" dirty="0" smtClean="0">
              <a:solidFill>
                <a:schemeClr val="tx1"/>
              </a:solidFill>
              <a:effectLst/>
              <a:latin typeface="Calibri" charset="0"/>
              <a:ea typeface="Calibri" charset="0"/>
              <a:cs typeface="Calibri" charset="0"/>
            </a:endParaRPr>
          </a:p>
          <a:p>
            <a:pPr marL="0" marR="0" algn="ctr">
              <a:spcBef>
                <a:spcPts val="0"/>
              </a:spcBef>
              <a:spcAft>
                <a:spcPts val="0"/>
              </a:spcAft>
            </a:pPr>
            <a:r>
              <a:rPr lang="en-US" sz="1200" b="1" dirty="0" smtClean="0">
                <a:solidFill>
                  <a:schemeClr val="tx1"/>
                </a:solidFill>
                <a:effectLst/>
                <a:latin typeface="Calibri" charset="0"/>
                <a:ea typeface="Calibri" charset="0"/>
                <a:cs typeface="Calibri" charset="0"/>
              </a:rPr>
              <a:t> </a:t>
            </a:r>
            <a:endParaRPr lang="en-US" b="1" dirty="0">
              <a:solidFill>
                <a:schemeClr val="tx1"/>
              </a:solidFill>
              <a:effectLst/>
              <a:latin typeface="Calibri" charset="0"/>
              <a:ea typeface="Calibri" charset="0"/>
              <a:cs typeface="Calibri" charset="0"/>
            </a:endParaRPr>
          </a:p>
          <a:p>
            <a:pPr marL="342900" marR="0" lvl="0" indent="-223838">
              <a:spcAft>
                <a:spcPts val="600"/>
              </a:spcAft>
              <a:buFont typeface="+mj-lt"/>
              <a:buAutoNum type="arabicParenR"/>
              <a:tabLst>
                <a:tab pos="7940675" algn="l"/>
              </a:tabLst>
            </a:pPr>
            <a:r>
              <a:rPr lang="en-US" sz="1750" dirty="0">
                <a:solidFill>
                  <a:schemeClr val="tx1">
                    <a:lumMod val="65000"/>
                    <a:lumOff val="35000"/>
                  </a:schemeClr>
                </a:solidFill>
                <a:effectLst/>
                <a:latin typeface="Calibri" charset="0"/>
                <a:ea typeface="Calibri" charset="0"/>
                <a:cs typeface="Calibri" charset="0"/>
              </a:rPr>
              <a:t>The </a:t>
            </a:r>
            <a:r>
              <a:rPr lang="en-US" sz="1750" b="1" dirty="0">
                <a:solidFill>
                  <a:schemeClr val="accent1">
                    <a:lumMod val="75000"/>
                  </a:schemeClr>
                </a:solidFill>
                <a:effectLst/>
                <a:latin typeface="Calibri" charset="0"/>
                <a:ea typeface="Calibri" charset="0"/>
                <a:cs typeface="Calibri" charset="0"/>
              </a:rPr>
              <a:t>learning objectives for our major </a:t>
            </a:r>
            <a:r>
              <a:rPr lang="en-US" sz="1750" b="1" dirty="0">
                <a:solidFill>
                  <a:schemeClr val="tx2"/>
                </a:solidFill>
                <a:effectLst/>
                <a:latin typeface="Calibri" charset="0"/>
                <a:ea typeface="Calibri" charset="0"/>
                <a:cs typeface="Calibri" charset="0"/>
              </a:rPr>
              <a:t>are somewhat vague</a:t>
            </a:r>
            <a:r>
              <a:rPr lang="en-US" sz="1750" dirty="0">
                <a:solidFill>
                  <a:schemeClr val="tx1">
                    <a:lumMod val="65000"/>
                    <a:lumOff val="35000"/>
                  </a:schemeClr>
                </a:solidFill>
                <a:effectLst/>
                <a:latin typeface="Calibri" charset="0"/>
                <a:ea typeface="Calibri" charset="0"/>
                <a:cs typeface="Calibri" charset="0"/>
              </a:rPr>
              <a:t>, and may also need updating.</a:t>
            </a:r>
          </a:p>
          <a:p>
            <a:pPr marL="342900" marR="0" lvl="0" indent="-223838">
              <a:spcAft>
                <a:spcPts val="600"/>
              </a:spcAft>
              <a:buFont typeface="+mj-lt"/>
              <a:buAutoNum type="arabicParenR"/>
              <a:tabLst>
                <a:tab pos="7940675" algn="l"/>
              </a:tabLst>
            </a:pPr>
            <a:r>
              <a:rPr lang="en-US" sz="1750" dirty="0">
                <a:solidFill>
                  <a:schemeClr val="tx1">
                    <a:lumMod val="65000"/>
                    <a:lumOff val="35000"/>
                  </a:schemeClr>
                </a:solidFill>
                <a:effectLst/>
                <a:latin typeface="Calibri" charset="0"/>
                <a:ea typeface="Calibri" charset="0"/>
                <a:cs typeface="Calibri" charset="0"/>
              </a:rPr>
              <a:t>Our learning </a:t>
            </a:r>
            <a:r>
              <a:rPr lang="en-US" sz="1750" b="1" dirty="0">
                <a:solidFill>
                  <a:schemeClr val="accent1">
                    <a:lumMod val="75000"/>
                  </a:schemeClr>
                </a:solidFill>
                <a:effectLst/>
                <a:latin typeface="Calibri" charset="0"/>
                <a:ea typeface="Calibri" charset="0"/>
                <a:cs typeface="Calibri" charset="0"/>
              </a:rPr>
              <a:t>objectives have never been mapped to specific courses</a:t>
            </a:r>
            <a:r>
              <a:rPr lang="en-US" sz="1750" dirty="0">
                <a:solidFill>
                  <a:schemeClr val="tx1">
                    <a:lumMod val="65000"/>
                    <a:lumOff val="35000"/>
                  </a:schemeClr>
                </a:solidFill>
                <a:effectLst/>
                <a:latin typeface="Calibri" charset="0"/>
                <a:ea typeface="Calibri" charset="0"/>
                <a:cs typeface="Calibri" charset="0"/>
              </a:rPr>
              <a:t>.</a:t>
            </a:r>
          </a:p>
          <a:p>
            <a:pPr marL="342900" marR="0" lvl="0" indent="-223838">
              <a:spcAft>
                <a:spcPts val="600"/>
              </a:spcAft>
              <a:buFont typeface="+mj-lt"/>
              <a:buAutoNum type="arabicParenR"/>
              <a:tabLst>
                <a:tab pos="7940675" algn="l"/>
              </a:tabLst>
            </a:pPr>
            <a:r>
              <a:rPr lang="en-US" sz="1750" dirty="0">
                <a:solidFill>
                  <a:schemeClr val="tx1">
                    <a:lumMod val="65000"/>
                    <a:lumOff val="35000"/>
                  </a:schemeClr>
                </a:solidFill>
                <a:effectLst/>
                <a:latin typeface="Calibri" charset="0"/>
                <a:ea typeface="Calibri" charset="0"/>
                <a:cs typeface="Calibri" charset="0"/>
              </a:rPr>
              <a:t>We do not really </a:t>
            </a:r>
            <a:r>
              <a:rPr lang="en-US" sz="1750" b="1" dirty="0">
                <a:solidFill>
                  <a:schemeClr val="tx2"/>
                </a:solidFill>
                <a:effectLst/>
                <a:latin typeface="Calibri" charset="0"/>
                <a:ea typeface="Calibri" charset="0"/>
                <a:cs typeface="Calibri" charset="0"/>
              </a:rPr>
              <a:t>assess </a:t>
            </a:r>
            <a:r>
              <a:rPr lang="en-US" sz="1750" b="1" dirty="0">
                <a:solidFill>
                  <a:schemeClr val="accent1">
                    <a:lumMod val="75000"/>
                  </a:schemeClr>
                </a:solidFill>
                <a:effectLst/>
                <a:latin typeface="Calibri" charset="0"/>
                <a:ea typeface="Calibri" charset="0"/>
                <a:cs typeface="Calibri" charset="0"/>
              </a:rPr>
              <a:t>how and whether students in our major meet our objectives</a:t>
            </a:r>
            <a:r>
              <a:rPr lang="en-US" sz="1750" dirty="0">
                <a:solidFill>
                  <a:schemeClr val="accent1">
                    <a:lumMod val="75000"/>
                  </a:schemeClr>
                </a:solidFill>
                <a:effectLst/>
                <a:latin typeface="Calibri" charset="0"/>
                <a:ea typeface="Calibri" charset="0"/>
                <a:cs typeface="Calibri" charset="0"/>
              </a:rPr>
              <a:t>.</a:t>
            </a:r>
          </a:p>
          <a:p>
            <a:pPr marL="342900" marR="0" lvl="0" indent="-223838">
              <a:spcAft>
                <a:spcPts val="600"/>
              </a:spcAft>
              <a:buFont typeface="+mj-lt"/>
              <a:buAutoNum type="arabicParenR"/>
              <a:tabLst>
                <a:tab pos="7940675" algn="l"/>
              </a:tabLst>
            </a:pPr>
            <a:r>
              <a:rPr lang="en-US" sz="1750" dirty="0">
                <a:solidFill>
                  <a:schemeClr val="tx1">
                    <a:lumMod val="65000"/>
                    <a:lumOff val="35000"/>
                  </a:schemeClr>
                </a:solidFill>
                <a:effectLst/>
                <a:latin typeface="Calibri" charset="0"/>
                <a:ea typeface="Calibri" charset="0"/>
                <a:cs typeface="Calibri" charset="0"/>
              </a:rPr>
              <a:t>We allow our course instructors to design each course as they see fit, and consequently their </a:t>
            </a:r>
            <a:r>
              <a:rPr lang="en-US" sz="1750" b="1" dirty="0">
                <a:solidFill>
                  <a:srgbClr val="C28220"/>
                </a:solidFill>
                <a:effectLst/>
                <a:latin typeface="Calibri" charset="0"/>
                <a:ea typeface="Calibri" charset="0"/>
                <a:cs typeface="Calibri" charset="0"/>
              </a:rPr>
              <a:t>content sometimes overlaps</a:t>
            </a:r>
            <a:r>
              <a:rPr lang="en-US" sz="1750" dirty="0">
                <a:solidFill>
                  <a:schemeClr val="tx1">
                    <a:lumMod val="65000"/>
                    <a:lumOff val="35000"/>
                  </a:schemeClr>
                </a:solidFill>
                <a:effectLst/>
                <a:latin typeface="Calibri" charset="0"/>
                <a:ea typeface="Calibri" charset="0"/>
                <a:cs typeface="Calibri" charset="0"/>
              </a:rPr>
              <a:t>, and often </a:t>
            </a:r>
            <a:r>
              <a:rPr lang="en-US" sz="1750" b="1" dirty="0">
                <a:solidFill>
                  <a:srgbClr val="C28220"/>
                </a:solidFill>
                <a:effectLst/>
                <a:latin typeface="Calibri" charset="0"/>
                <a:ea typeface="Calibri" charset="0"/>
                <a:cs typeface="Calibri" charset="0"/>
              </a:rPr>
              <a:t>expects prior knowledge that may or may not have been taught in prerequisite courses</a:t>
            </a:r>
            <a:r>
              <a:rPr lang="en-US" sz="1750" dirty="0">
                <a:solidFill>
                  <a:schemeClr val="tx1">
                    <a:lumMod val="65000"/>
                    <a:lumOff val="35000"/>
                  </a:schemeClr>
                </a:solidFill>
                <a:effectLst/>
                <a:latin typeface="Calibri" charset="0"/>
                <a:ea typeface="Calibri" charset="0"/>
                <a:cs typeface="Calibri" charset="0"/>
              </a:rPr>
              <a:t>. Additionally, the </a:t>
            </a:r>
            <a:r>
              <a:rPr lang="en-US" sz="1750" b="1" dirty="0">
                <a:solidFill>
                  <a:srgbClr val="C28220"/>
                </a:solidFill>
                <a:effectLst/>
                <a:latin typeface="Calibri" charset="0"/>
                <a:ea typeface="Calibri" charset="0"/>
                <a:cs typeface="Calibri" charset="0"/>
              </a:rPr>
              <a:t>content of courses varies from semester to semester, depending on who is teaching them.</a:t>
            </a:r>
          </a:p>
          <a:p>
            <a:pPr marL="342900" marR="0" lvl="0" indent="-223838">
              <a:spcAft>
                <a:spcPts val="600"/>
              </a:spcAft>
              <a:buFont typeface="+mj-lt"/>
              <a:buAutoNum type="arabicParenR"/>
              <a:tabLst>
                <a:tab pos="7940675" algn="l"/>
              </a:tabLst>
            </a:pPr>
            <a:r>
              <a:rPr lang="en-US" sz="1750" dirty="0">
                <a:solidFill>
                  <a:schemeClr val="tx1">
                    <a:lumMod val="65000"/>
                    <a:lumOff val="35000"/>
                  </a:schemeClr>
                </a:solidFill>
                <a:effectLst/>
                <a:latin typeface="Calibri" charset="0"/>
                <a:ea typeface="Calibri" charset="0"/>
                <a:cs typeface="Calibri" charset="0"/>
              </a:rPr>
              <a:t>Our ad hoc approach to curriculum design and course development makes it </a:t>
            </a:r>
            <a:r>
              <a:rPr lang="en-US" sz="1750" b="1" dirty="0">
                <a:solidFill>
                  <a:srgbClr val="C28220"/>
                </a:solidFill>
                <a:effectLst/>
                <a:latin typeface="Calibri" charset="0"/>
                <a:ea typeface="Calibri" charset="0"/>
                <a:cs typeface="Calibri" charset="0"/>
              </a:rPr>
              <a:t>difficult to identify areas of potential overlap or synergy with course offerings from other </a:t>
            </a:r>
            <a:r>
              <a:rPr lang="en-US" sz="1750" b="1" dirty="0" smtClean="0">
                <a:solidFill>
                  <a:srgbClr val="C28220"/>
                </a:solidFill>
                <a:effectLst/>
                <a:latin typeface="Calibri" charset="0"/>
                <a:ea typeface="Calibri" charset="0"/>
                <a:cs typeface="Calibri" charset="0"/>
              </a:rPr>
              <a:t>academic units</a:t>
            </a:r>
            <a:r>
              <a:rPr lang="en-US" sz="1750" b="1" dirty="0">
                <a:solidFill>
                  <a:srgbClr val="C28220"/>
                </a:solidFill>
                <a:effectLst/>
                <a:latin typeface="Calibri" charset="0"/>
                <a:ea typeface="Calibri" charset="0"/>
                <a:cs typeface="Calibri" charset="0"/>
              </a:rPr>
              <a:t>.</a:t>
            </a:r>
          </a:p>
          <a:p>
            <a:pPr marL="342900" marR="0" indent="-223838">
              <a:spcAft>
                <a:spcPts val="600"/>
              </a:spcAft>
              <a:tabLst>
                <a:tab pos="7940675" algn="l"/>
              </a:tabLst>
            </a:pPr>
            <a:r>
              <a:rPr lang="en-US" sz="1750" dirty="0" smtClean="0">
                <a:solidFill>
                  <a:schemeClr val="tx1">
                    <a:lumMod val="65000"/>
                    <a:lumOff val="35000"/>
                  </a:schemeClr>
                </a:solidFill>
                <a:effectLst/>
                <a:latin typeface="Calibri" charset="0"/>
                <a:ea typeface="Calibri" charset="0"/>
                <a:cs typeface="Calibri" charset="0"/>
              </a:rPr>
              <a:t>	Other </a:t>
            </a:r>
            <a:r>
              <a:rPr lang="en-US" sz="1750" dirty="0">
                <a:solidFill>
                  <a:schemeClr val="tx1">
                    <a:lumMod val="65000"/>
                    <a:lumOff val="35000"/>
                  </a:schemeClr>
                </a:solidFill>
                <a:effectLst/>
                <a:latin typeface="Calibri" charset="0"/>
                <a:ea typeface="Calibri" charset="0"/>
                <a:cs typeface="Calibri" charset="0"/>
              </a:rPr>
              <a:t>faculty and students on the committee concurred that we could probably </a:t>
            </a:r>
            <a:r>
              <a:rPr lang="en-US" sz="1750" b="1" dirty="0">
                <a:solidFill>
                  <a:srgbClr val="00B050"/>
                </a:solidFill>
                <a:effectLst/>
                <a:latin typeface="Calibri" charset="0"/>
                <a:ea typeface="Calibri" charset="0"/>
                <a:cs typeface="Calibri" charset="0"/>
              </a:rPr>
              <a:t>do better to develop clear learning objectives and to ensure that progression through our required courses enables MCB majors to reach those objectives</a:t>
            </a:r>
            <a:r>
              <a:rPr lang="en-US" sz="1750" dirty="0">
                <a:solidFill>
                  <a:srgbClr val="00B050"/>
                </a:solidFill>
                <a:effectLst/>
                <a:latin typeface="Calibri" charset="0"/>
                <a:ea typeface="Calibri" charset="0"/>
                <a:cs typeface="Calibri" charset="0"/>
              </a:rPr>
              <a:t>.</a:t>
            </a:r>
            <a:r>
              <a:rPr lang="en-US" sz="1750" dirty="0">
                <a:solidFill>
                  <a:schemeClr val="tx1">
                    <a:lumMod val="65000"/>
                    <a:lumOff val="35000"/>
                  </a:schemeClr>
                </a:solidFill>
                <a:effectLst/>
                <a:latin typeface="Calibri" charset="0"/>
                <a:ea typeface="Calibri" charset="0"/>
                <a:cs typeface="Calibri" charset="0"/>
              </a:rPr>
              <a:t> I would like to form a committee of faculty and students to try to address these </a:t>
            </a:r>
            <a:r>
              <a:rPr lang="en-US" sz="1750" dirty="0" smtClean="0">
                <a:solidFill>
                  <a:schemeClr val="tx1">
                    <a:lumMod val="65000"/>
                    <a:lumOff val="35000"/>
                  </a:schemeClr>
                </a:solidFill>
                <a:effectLst/>
                <a:latin typeface="Calibri" charset="0"/>
                <a:ea typeface="Calibri" charset="0"/>
                <a:cs typeface="Calibri" charset="0"/>
              </a:rPr>
              <a:t>issues</a:t>
            </a:r>
            <a:endParaRPr lang="en-US" sz="1750" dirty="0">
              <a:solidFill>
                <a:schemeClr val="tx1">
                  <a:lumMod val="65000"/>
                  <a:lumOff val="35000"/>
                </a:schemeClr>
              </a:solidFill>
              <a:effectLst/>
              <a:latin typeface="Calibri" charset="0"/>
              <a:ea typeface="Calibri" charset="0"/>
              <a:cs typeface="Calibri" charset="0"/>
            </a:endParaRPr>
          </a:p>
        </p:txBody>
      </p:sp>
      <p:sp>
        <p:nvSpPr>
          <p:cNvPr id="5" name="Footer Placeholder 5"/>
          <p:cNvSpPr>
            <a:spLocks noGrp="1"/>
          </p:cNvSpPr>
          <p:nvPr>
            <p:ph type="ftr" sz="quarter" idx="10"/>
          </p:nvPr>
        </p:nvSpPr>
        <p:spPr>
          <a:xfrm>
            <a:off x="5912188" y="6471682"/>
            <a:ext cx="3086100" cy="365125"/>
          </a:xfrm>
        </p:spPr>
        <p:txBody>
          <a:bodyPr/>
          <a:lstStyle/>
          <a:p>
            <a:pPr algn="r"/>
            <a:fld id="{12267794-D098-4C52-9DED-09F3AE4A63A2}" type="slidenum">
              <a:rPr lang="en-US" sz="1400" smtClean="0">
                <a:solidFill>
                  <a:schemeClr val="bg1"/>
                </a:solidFill>
                <a:latin typeface="Lucida Grande"/>
              </a:rPr>
              <a:t>28</a:t>
            </a:fld>
            <a:endParaRPr lang="en-US" sz="1400" dirty="0">
              <a:solidFill>
                <a:schemeClr val="bg1"/>
              </a:solidFill>
              <a:latin typeface="Lucida Grande"/>
            </a:endParaRPr>
          </a:p>
        </p:txBody>
      </p:sp>
    </p:spTree>
    <p:extLst>
      <p:ext uri="{BB962C8B-B14F-4D97-AF65-F5344CB8AC3E}">
        <p14:creationId xmlns:p14="http://schemas.microsoft.com/office/powerpoint/2010/main" val="17488866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93319"/>
            <a:ext cx="7740650" cy="793121"/>
          </a:xfrm>
        </p:spPr>
        <p:txBody>
          <a:bodyPr>
            <a:normAutofit/>
          </a:bodyPr>
          <a:lstStyle/>
          <a:p>
            <a:r>
              <a:rPr lang="en-US" dirty="0" smtClean="0"/>
              <a:t>Learning Goals/Outcomes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52" y="1555944"/>
            <a:ext cx="4482060" cy="32123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52" y="942362"/>
            <a:ext cx="4474904" cy="6148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179" y="2634408"/>
            <a:ext cx="3993431" cy="3782832"/>
          </a:xfrm>
          <a:prstGeom prst="rect">
            <a:avLst/>
          </a:prstGeom>
        </p:spPr>
      </p:pic>
      <p:sp>
        <p:nvSpPr>
          <p:cNvPr id="4" name="TextBox 3"/>
          <p:cNvSpPr txBox="1"/>
          <p:nvPr/>
        </p:nvSpPr>
        <p:spPr>
          <a:xfrm>
            <a:off x="5253903" y="1000807"/>
            <a:ext cx="1764714" cy="400110"/>
          </a:xfrm>
          <a:prstGeom prst="rect">
            <a:avLst/>
          </a:prstGeom>
          <a:noFill/>
        </p:spPr>
        <p:txBody>
          <a:bodyPr wrap="none" rtlCol="0">
            <a:spAutoFit/>
          </a:bodyPr>
          <a:lstStyle/>
          <a:p>
            <a:r>
              <a:rPr lang="en-US" sz="2000" dirty="0" smtClean="0">
                <a:solidFill>
                  <a:srgbClr val="C28220"/>
                </a:solidFill>
              </a:rPr>
              <a:t>Undergraduate</a:t>
            </a:r>
            <a:endParaRPr lang="en-US" sz="2000" dirty="0">
              <a:solidFill>
                <a:srgbClr val="C28220"/>
              </a:solidFill>
            </a:endParaRPr>
          </a:p>
        </p:txBody>
      </p:sp>
      <p:cxnSp>
        <p:nvCxnSpPr>
          <p:cNvPr id="9" name="Straight Arrow Connector 8"/>
          <p:cNvCxnSpPr/>
          <p:nvPr/>
        </p:nvCxnSpPr>
        <p:spPr>
          <a:xfrm flipH="1">
            <a:off x="4348189" y="1406052"/>
            <a:ext cx="905714" cy="1338983"/>
          </a:xfrm>
          <a:prstGeom prst="straightConnector1">
            <a:avLst/>
          </a:prstGeom>
          <a:ln w="57150">
            <a:solidFill>
              <a:srgbClr val="C2822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78906" y="1675433"/>
            <a:ext cx="1215013" cy="400110"/>
          </a:xfrm>
          <a:prstGeom prst="rect">
            <a:avLst/>
          </a:prstGeom>
          <a:noFill/>
        </p:spPr>
        <p:txBody>
          <a:bodyPr wrap="none" rtlCol="0">
            <a:spAutoFit/>
          </a:bodyPr>
          <a:lstStyle/>
          <a:p>
            <a:r>
              <a:rPr lang="en-US" sz="2000" dirty="0" smtClean="0">
                <a:solidFill>
                  <a:srgbClr val="C28220"/>
                </a:solidFill>
              </a:rPr>
              <a:t>Graduate </a:t>
            </a:r>
            <a:endParaRPr lang="en-US" sz="2000" dirty="0">
              <a:solidFill>
                <a:srgbClr val="C28220"/>
              </a:solidFill>
            </a:endParaRPr>
          </a:p>
        </p:txBody>
      </p:sp>
      <p:cxnSp>
        <p:nvCxnSpPr>
          <p:cNvPr id="13" name="Straight Arrow Connector 12"/>
          <p:cNvCxnSpPr/>
          <p:nvPr/>
        </p:nvCxnSpPr>
        <p:spPr>
          <a:xfrm flipH="1">
            <a:off x="8213886" y="2075544"/>
            <a:ext cx="9364" cy="854816"/>
          </a:xfrm>
          <a:prstGeom prst="straightConnector1">
            <a:avLst/>
          </a:prstGeom>
          <a:ln w="57150">
            <a:solidFill>
              <a:srgbClr val="C28220"/>
            </a:solidFill>
            <a:tailEnd type="triangle"/>
          </a:ln>
        </p:spPr>
        <p:style>
          <a:lnRef idx="2">
            <a:schemeClr val="accent1"/>
          </a:lnRef>
          <a:fillRef idx="0">
            <a:schemeClr val="accent1"/>
          </a:fillRef>
          <a:effectRef idx="1">
            <a:schemeClr val="accent1"/>
          </a:effectRef>
          <a:fontRef idx="minor">
            <a:schemeClr val="tx1"/>
          </a:fontRef>
        </p:style>
      </p:cxnSp>
      <p:sp>
        <p:nvSpPr>
          <p:cNvPr id="11" name="Footer Placeholder 5"/>
          <p:cNvSpPr>
            <a:spLocks noGrp="1"/>
          </p:cNvSpPr>
          <p:nvPr>
            <p:ph type="ftr" sz="quarter" idx="10"/>
          </p:nvPr>
        </p:nvSpPr>
        <p:spPr>
          <a:xfrm>
            <a:off x="5912188" y="6471682"/>
            <a:ext cx="3086100" cy="365125"/>
          </a:xfrm>
        </p:spPr>
        <p:txBody>
          <a:bodyPr/>
          <a:lstStyle/>
          <a:p>
            <a:pPr algn="r"/>
            <a:fld id="{C7017458-0BB4-45B6-B869-13EF925DE179}" type="slidenum">
              <a:rPr lang="en-US" sz="1400">
                <a:solidFill>
                  <a:schemeClr val="bg1"/>
                </a:solidFill>
                <a:latin typeface="Lucida Grande"/>
              </a:rPr>
              <a:t>29</a:t>
            </a:fld>
            <a:endParaRPr lang="en-US" sz="1400" dirty="0">
              <a:solidFill>
                <a:schemeClr val="bg1"/>
              </a:solidFill>
              <a:latin typeface="Lucida Grande"/>
            </a:endParaRPr>
          </a:p>
        </p:txBody>
      </p:sp>
    </p:spTree>
    <p:extLst>
      <p:ext uri="{BB962C8B-B14F-4D97-AF65-F5344CB8AC3E}">
        <p14:creationId xmlns:p14="http://schemas.microsoft.com/office/powerpoint/2010/main" val="9289643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pPr marL="0" indent="0">
              <a:buNone/>
            </a:pPr>
            <a:r>
              <a:rPr lang="en-US" dirty="0" smtClean="0"/>
              <a:t>Please share with us:</a:t>
            </a:r>
          </a:p>
          <a:p>
            <a:r>
              <a:rPr lang="en-US" dirty="0"/>
              <a:t>Y</a:t>
            </a:r>
            <a:r>
              <a:rPr lang="en-US" dirty="0" smtClean="0"/>
              <a:t>our name and academic unit</a:t>
            </a:r>
            <a:endParaRPr lang="en-US" dirty="0"/>
          </a:p>
          <a:p>
            <a:r>
              <a:rPr lang="en-US" dirty="0" smtClean="0"/>
              <a:t>One thing you would like to learn today?</a:t>
            </a:r>
            <a:endParaRPr lang="en-US" dirty="0"/>
          </a:p>
        </p:txBody>
      </p:sp>
      <p:sp>
        <p:nvSpPr>
          <p:cNvPr id="6" name="Footer Placeholder 5"/>
          <p:cNvSpPr>
            <a:spLocks noGrp="1"/>
          </p:cNvSpPr>
          <p:nvPr>
            <p:ph type="ftr" sz="quarter" idx="10"/>
          </p:nvPr>
        </p:nvSpPr>
        <p:spPr>
          <a:xfrm>
            <a:off x="5912188" y="6471682"/>
            <a:ext cx="3086100" cy="365125"/>
          </a:xfrm>
        </p:spPr>
        <p:txBody>
          <a:bodyPr/>
          <a:lstStyle/>
          <a:p>
            <a:pPr algn="r"/>
            <a:fld id="{649C43E3-4A12-43BE-8346-92A58E7D1213}" type="slidenum">
              <a:rPr lang="en-US" sz="1400" smtClean="0">
                <a:solidFill>
                  <a:schemeClr val="bg1"/>
                </a:solidFill>
                <a:latin typeface="Lucida Grande"/>
              </a:rPr>
              <a:t>3</a:t>
            </a:fld>
            <a:endParaRPr lang="en-US" sz="1400" dirty="0">
              <a:solidFill>
                <a:schemeClr val="bg1"/>
              </a:solidFill>
              <a:latin typeface="Lucida Grande"/>
            </a:endParaRPr>
          </a:p>
        </p:txBody>
      </p:sp>
    </p:spTree>
    <p:extLst>
      <p:ext uri="{BB962C8B-B14F-4D97-AF65-F5344CB8AC3E}">
        <p14:creationId xmlns:p14="http://schemas.microsoft.com/office/powerpoint/2010/main" val="4111292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99" y="193319"/>
            <a:ext cx="7740650" cy="863445"/>
          </a:xfrm>
        </p:spPr>
        <p:txBody>
          <a:bodyPr/>
          <a:lstStyle/>
          <a:p>
            <a:r>
              <a:rPr lang="en-US" dirty="0" smtClean="0"/>
              <a:t>Curriculum Map </a:t>
            </a:r>
            <a:endParaRPr lang="en-US" dirty="0"/>
          </a:p>
        </p:txBody>
      </p:sp>
      <p:pic>
        <p:nvPicPr>
          <p:cNvPr id="11" name="Picture 10" descr="IMG_3134.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5096312" cy="6858000"/>
          </a:xfrm>
          <a:prstGeom prst="rect">
            <a:avLst/>
          </a:prstGeom>
        </p:spPr>
      </p:pic>
      <p:sp>
        <p:nvSpPr>
          <p:cNvPr id="3" name="Rectangle 2"/>
          <p:cNvSpPr/>
          <p:nvPr/>
        </p:nvSpPr>
        <p:spPr>
          <a:xfrm>
            <a:off x="5186597" y="316869"/>
            <a:ext cx="3867461" cy="5455340"/>
          </a:xfrm>
          <a:prstGeom prst="rect">
            <a:avLst/>
          </a:prstGeom>
        </p:spPr>
        <p:txBody>
          <a:bodyPr wrap="square">
            <a:spAutoFit/>
          </a:bodyPr>
          <a:lstStyle/>
          <a:p>
            <a:pPr algn="ctr"/>
            <a:r>
              <a:rPr lang="en-US" sz="2800" dirty="0">
                <a:solidFill>
                  <a:srgbClr val="C28220"/>
                </a:solidFill>
                <a:latin typeface="Georgia" panose="02040502050405020303" pitchFamily="18" charset="0"/>
                <a:ea typeface="Lucida Grande" charset="0"/>
                <a:cs typeface="Lucida Grande" charset="0"/>
              </a:rPr>
              <a:t>Curriculum Map</a:t>
            </a:r>
          </a:p>
          <a:p>
            <a:pPr algn="ctr"/>
            <a:r>
              <a:rPr lang="en-US" sz="300" dirty="0">
                <a:latin typeface="Lucida Grande" charset="0"/>
                <a:ea typeface="Lucida Grande" charset="0"/>
                <a:cs typeface="Lucida Grande" charset="0"/>
              </a:rPr>
              <a:t> </a:t>
            </a:r>
          </a:p>
          <a:p>
            <a:endParaRPr lang="en-US" sz="700" dirty="0" smtClean="0">
              <a:latin typeface="Lucida Grande" charset="0"/>
              <a:ea typeface="Lucida Grande" charset="0"/>
              <a:cs typeface="Lucida Grande" charset="0"/>
            </a:endParaRPr>
          </a:p>
          <a:p>
            <a:r>
              <a:rPr lang="en-US" sz="1600" dirty="0" smtClean="0">
                <a:latin typeface="Lucida Grande" charset="0"/>
                <a:ea typeface="Lucida Grande" charset="0"/>
                <a:cs typeface="Lucida Grande" charset="0"/>
              </a:rPr>
              <a:t>A tool </a:t>
            </a:r>
            <a:r>
              <a:rPr lang="en-US" sz="1600" dirty="0">
                <a:latin typeface="Lucida Grande" charset="0"/>
                <a:ea typeface="Lucida Grande" charset="0"/>
                <a:cs typeface="Lucida Grande" charset="0"/>
              </a:rPr>
              <a:t>to have a collective discussion on student learning opportunities across the curriculum. </a:t>
            </a:r>
            <a:r>
              <a:rPr lang="en-US" sz="1600" dirty="0" smtClean="0">
                <a:latin typeface="Lucida Grande" charset="0"/>
                <a:ea typeface="Lucida Grande" charset="0"/>
                <a:cs typeface="Lucida Grande" charset="0"/>
              </a:rPr>
              <a:t>It is a way to analyze </a:t>
            </a:r>
            <a:r>
              <a:rPr lang="en-US" sz="1600" dirty="0">
                <a:latin typeface="Lucida Grande" charset="0"/>
                <a:ea typeface="Lucida Grande" charset="0"/>
                <a:cs typeface="Lucida Grande" charset="0"/>
              </a:rPr>
              <a:t>curricular overlaps and </a:t>
            </a:r>
            <a:r>
              <a:rPr lang="en-US" sz="1600" dirty="0" smtClean="0">
                <a:latin typeface="Lucida Grande" charset="0"/>
                <a:ea typeface="Lucida Grande" charset="0"/>
                <a:cs typeface="Lucida Grande" charset="0"/>
              </a:rPr>
              <a:t>gaps, learn about each other’s course, and clarify the purpose of each course. </a:t>
            </a:r>
            <a:endParaRPr lang="en-US" sz="1600" dirty="0">
              <a:latin typeface="Lucida Grande" charset="0"/>
              <a:ea typeface="Lucida Grande" charset="0"/>
              <a:cs typeface="Lucida Grande" charset="0"/>
            </a:endParaRPr>
          </a:p>
          <a:p>
            <a:endParaRPr lang="en-US" sz="700" dirty="0">
              <a:latin typeface="Lucida Grande" charset="0"/>
              <a:ea typeface="Lucida Grande" charset="0"/>
              <a:cs typeface="Lucida Grande" charset="0"/>
            </a:endParaRPr>
          </a:p>
          <a:p>
            <a:pPr marL="285750" indent="-285750">
              <a:buFontTx/>
              <a:buChar char="-"/>
            </a:pPr>
            <a:r>
              <a:rPr lang="en-US" sz="1600" i="1" dirty="0" smtClean="0">
                <a:solidFill>
                  <a:schemeClr val="accent1">
                    <a:lumMod val="75000"/>
                  </a:schemeClr>
                </a:solidFill>
                <a:latin typeface="Lucida Grande" charset="0"/>
                <a:ea typeface="Lucida Grande" charset="0"/>
                <a:cs typeface="Lucida Grande" charset="0"/>
              </a:rPr>
              <a:t>How is my course related to another course? </a:t>
            </a:r>
            <a:r>
              <a:rPr lang="en-US" sz="1600" i="1" dirty="0">
                <a:solidFill>
                  <a:schemeClr val="accent1">
                    <a:lumMod val="75000"/>
                  </a:schemeClr>
                </a:solidFill>
                <a:latin typeface="Lucida Grande" charset="0"/>
                <a:ea typeface="Lucida Grande" charset="0"/>
                <a:cs typeface="Lucida Grande" charset="0"/>
              </a:rPr>
              <a:t>What should I focus in my course? </a:t>
            </a:r>
            <a:r>
              <a:rPr lang="en-US" sz="1600" i="1" dirty="0" smtClean="0">
                <a:solidFill>
                  <a:schemeClr val="accent1">
                    <a:lumMod val="75000"/>
                  </a:schemeClr>
                </a:solidFill>
                <a:latin typeface="Lucida Grande" charset="0"/>
                <a:ea typeface="Lucida Grande" charset="0"/>
                <a:cs typeface="Lucida Grande" charset="0"/>
              </a:rPr>
              <a:t>What can I leave out? </a:t>
            </a:r>
            <a:br>
              <a:rPr lang="en-US" sz="1600" i="1" dirty="0" smtClean="0">
                <a:solidFill>
                  <a:schemeClr val="accent1">
                    <a:lumMod val="75000"/>
                  </a:schemeClr>
                </a:solidFill>
                <a:latin typeface="Lucida Grande" charset="0"/>
                <a:ea typeface="Lucida Grande" charset="0"/>
                <a:cs typeface="Lucida Grande" charset="0"/>
              </a:rPr>
            </a:br>
            <a:endParaRPr lang="en-US" sz="1050" i="1" dirty="0" smtClean="0">
              <a:solidFill>
                <a:schemeClr val="accent1">
                  <a:lumMod val="75000"/>
                </a:schemeClr>
              </a:solidFill>
              <a:latin typeface="Lucida Grande" charset="0"/>
              <a:ea typeface="Lucida Grande" charset="0"/>
              <a:cs typeface="Lucida Grande" charset="0"/>
            </a:endParaRPr>
          </a:p>
          <a:p>
            <a:pPr marL="285750" indent="-285750">
              <a:buFontTx/>
              <a:buChar char="-"/>
            </a:pPr>
            <a:r>
              <a:rPr lang="en-US" sz="1600" i="1" dirty="0" smtClean="0">
                <a:solidFill>
                  <a:schemeClr val="accent1">
                    <a:lumMod val="75000"/>
                  </a:schemeClr>
                </a:solidFill>
                <a:latin typeface="Lucida Grande" charset="0"/>
                <a:ea typeface="Lucida Grande" charset="0"/>
                <a:cs typeface="Lucida Grande" charset="0"/>
              </a:rPr>
              <a:t>Are </a:t>
            </a:r>
            <a:r>
              <a:rPr lang="en-US" sz="1600" i="1" dirty="0">
                <a:solidFill>
                  <a:schemeClr val="accent1">
                    <a:lumMod val="75000"/>
                  </a:schemeClr>
                </a:solidFill>
                <a:latin typeface="Lucida Grande" charset="0"/>
                <a:ea typeface="Lucida Grande" charset="0"/>
                <a:cs typeface="Lucida Grande" charset="0"/>
              </a:rPr>
              <a:t>we doing too </a:t>
            </a:r>
            <a:r>
              <a:rPr lang="en-US" sz="1600" i="1" dirty="0" smtClean="0">
                <a:solidFill>
                  <a:schemeClr val="accent1">
                    <a:lumMod val="75000"/>
                  </a:schemeClr>
                </a:solidFill>
                <a:latin typeface="Lucida Grande" charset="0"/>
                <a:ea typeface="Lucida Grande" charset="0"/>
                <a:cs typeface="Lucida Grande" charset="0"/>
              </a:rPr>
              <a:t>much</a:t>
            </a:r>
            <a:r>
              <a:rPr lang="en-US" sz="1600" i="1" dirty="0">
                <a:solidFill>
                  <a:schemeClr val="accent1">
                    <a:lumMod val="75000"/>
                  </a:schemeClr>
                </a:solidFill>
                <a:latin typeface="Lucida Grande" charset="0"/>
                <a:ea typeface="Lucida Grande" charset="0"/>
                <a:cs typeface="Lucida Grande" charset="0"/>
              </a:rPr>
              <a:t> </a:t>
            </a:r>
            <a:r>
              <a:rPr lang="en-US" sz="1600" i="1" dirty="0" smtClean="0">
                <a:solidFill>
                  <a:schemeClr val="accent1">
                    <a:lumMod val="75000"/>
                  </a:schemeClr>
                </a:solidFill>
                <a:latin typeface="Lucida Grande" charset="0"/>
                <a:ea typeface="Lucida Grande" charset="0"/>
                <a:cs typeface="Lucida Grande" charset="0"/>
              </a:rPr>
              <a:t>of the same? </a:t>
            </a:r>
            <a:r>
              <a:rPr lang="en-US" sz="1600" i="1" dirty="0">
                <a:solidFill>
                  <a:schemeClr val="accent1">
                    <a:lumMod val="75000"/>
                  </a:schemeClr>
                </a:solidFill>
                <a:latin typeface="Lucida Grande" charset="0"/>
                <a:ea typeface="Lucida Grande" charset="0"/>
                <a:cs typeface="Lucida Grande" charset="0"/>
              </a:rPr>
              <a:t>Slim down the courses? </a:t>
            </a:r>
            <a:r>
              <a:rPr lang="en-US" sz="1600" i="1" dirty="0" smtClean="0">
                <a:solidFill>
                  <a:schemeClr val="accent1">
                    <a:lumMod val="75000"/>
                  </a:schemeClr>
                </a:solidFill>
                <a:latin typeface="Lucida Grande" charset="0"/>
                <a:ea typeface="Lucida Grande" charset="0"/>
                <a:cs typeface="Lucida Grande" charset="0"/>
              </a:rPr>
              <a:t/>
            </a:r>
            <a:br>
              <a:rPr lang="en-US" sz="1600" i="1" dirty="0" smtClean="0">
                <a:solidFill>
                  <a:schemeClr val="accent1">
                    <a:lumMod val="75000"/>
                  </a:schemeClr>
                </a:solidFill>
                <a:latin typeface="Lucida Grande" charset="0"/>
                <a:ea typeface="Lucida Grande" charset="0"/>
                <a:cs typeface="Lucida Grande" charset="0"/>
              </a:rPr>
            </a:br>
            <a:endParaRPr lang="en-US" sz="1000" i="1" dirty="0">
              <a:solidFill>
                <a:schemeClr val="accent1">
                  <a:lumMod val="75000"/>
                </a:schemeClr>
              </a:solidFill>
              <a:latin typeface="Lucida Grande" charset="0"/>
              <a:ea typeface="Lucida Grande" charset="0"/>
              <a:cs typeface="Lucida Grande" charset="0"/>
            </a:endParaRPr>
          </a:p>
          <a:p>
            <a:pPr marL="285750" indent="-285750">
              <a:buFontTx/>
              <a:buChar char="-"/>
            </a:pPr>
            <a:r>
              <a:rPr lang="en-US" sz="1600" i="1" dirty="0" smtClean="0">
                <a:solidFill>
                  <a:schemeClr val="accent1">
                    <a:lumMod val="75000"/>
                  </a:schemeClr>
                </a:solidFill>
                <a:latin typeface="Lucida Grande" charset="0"/>
                <a:ea typeface="Lucida Grande" charset="0"/>
                <a:cs typeface="Lucida Grande" charset="0"/>
              </a:rPr>
              <a:t>Do </a:t>
            </a:r>
            <a:r>
              <a:rPr lang="en-US" sz="1600" i="1" dirty="0">
                <a:solidFill>
                  <a:schemeClr val="accent1">
                    <a:lumMod val="75000"/>
                  </a:schemeClr>
                </a:solidFill>
                <a:latin typeface="Lucida Grande" charset="0"/>
                <a:ea typeface="Lucida Grande" charset="0"/>
                <a:cs typeface="Lucida Grande" charset="0"/>
              </a:rPr>
              <a:t>we need to add more </a:t>
            </a:r>
            <a:r>
              <a:rPr lang="en-US" sz="1600" i="1" dirty="0" smtClean="0">
                <a:solidFill>
                  <a:schemeClr val="accent1">
                    <a:lumMod val="75000"/>
                  </a:schemeClr>
                </a:solidFill>
                <a:latin typeface="Lucida Grande" charset="0"/>
                <a:ea typeface="Lucida Grande" charset="0"/>
                <a:cs typeface="Lucida Grande" charset="0"/>
              </a:rPr>
              <a:t>opportunities for students to practice/refine their skills?</a:t>
            </a:r>
          </a:p>
          <a:p>
            <a:r>
              <a:rPr lang="en-US" sz="1100" i="1" dirty="0" smtClean="0">
                <a:solidFill>
                  <a:schemeClr val="accent1">
                    <a:lumMod val="75000"/>
                  </a:schemeClr>
                </a:solidFill>
                <a:latin typeface="Lucida Grande" charset="0"/>
                <a:ea typeface="Lucida Grande" charset="0"/>
                <a:cs typeface="Lucida Grande" charset="0"/>
              </a:rPr>
              <a:t> </a:t>
            </a:r>
            <a:endParaRPr lang="en-US" sz="1100" i="1" dirty="0">
              <a:solidFill>
                <a:schemeClr val="accent1">
                  <a:lumMod val="75000"/>
                </a:schemeClr>
              </a:solidFill>
              <a:latin typeface="Lucida Grande" charset="0"/>
              <a:ea typeface="Lucida Grande" charset="0"/>
              <a:cs typeface="Lucida Grande" charset="0"/>
            </a:endParaRPr>
          </a:p>
          <a:p>
            <a:pPr marL="285750" indent="-285750">
              <a:buFontTx/>
              <a:buChar char="-"/>
            </a:pPr>
            <a:r>
              <a:rPr lang="en-US" sz="1600" i="1" dirty="0" smtClean="0">
                <a:solidFill>
                  <a:schemeClr val="accent1">
                    <a:lumMod val="75000"/>
                  </a:schemeClr>
                </a:solidFill>
                <a:latin typeface="Lucida Grande" charset="0"/>
                <a:ea typeface="Lucida Grande" charset="0"/>
                <a:cs typeface="Lucida Grande" charset="0"/>
              </a:rPr>
              <a:t>New course proposal: How does this fit within overall structure of the curriculum? </a:t>
            </a:r>
            <a:endParaRPr lang="en-US" sz="1600" i="1" dirty="0">
              <a:solidFill>
                <a:schemeClr val="accent1">
                  <a:lumMod val="75000"/>
                </a:schemeClr>
              </a:solidFill>
              <a:latin typeface="Lucida Grande" charset="0"/>
              <a:ea typeface="Lucida Grande" charset="0"/>
              <a:cs typeface="Lucida Grande" charset="0"/>
            </a:endParaRPr>
          </a:p>
        </p:txBody>
      </p:sp>
      <p:sp>
        <p:nvSpPr>
          <p:cNvPr id="6" name="Footer Placeholder 5"/>
          <p:cNvSpPr>
            <a:spLocks noGrp="1"/>
          </p:cNvSpPr>
          <p:nvPr>
            <p:ph type="ftr" sz="quarter" idx="10"/>
          </p:nvPr>
        </p:nvSpPr>
        <p:spPr>
          <a:xfrm>
            <a:off x="5912188" y="6471682"/>
            <a:ext cx="3086100" cy="365125"/>
          </a:xfrm>
        </p:spPr>
        <p:txBody>
          <a:bodyPr/>
          <a:lstStyle/>
          <a:p>
            <a:pPr algn="r"/>
            <a:fld id="{B7DB0095-8AD8-4A5F-A7DD-C9F9BE4A5D03}" type="slidenum">
              <a:rPr lang="en-US" sz="1400" smtClean="0">
                <a:solidFill>
                  <a:schemeClr val="bg1"/>
                </a:solidFill>
                <a:latin typeface="Lucida Grande"/>
              </a:rPr>
              <a:t>30</a:t>
            </a:fld>
            <a:endParaRPr lang="en-US" sz="1400" dirty="0">
              <a:solidFill>
                <a:schemeClr val="bg1"/>
              </a:solidFill>
              <a:latin typeface="Lucida Grande"/>
            </a:endParaRPr>
          </a:p>
        </p:txBody>
      </p:sp>
    </p:spTree>
    <p:extLst>
      <p:ext uri="{BB962C8B-B14F-4D97-AF65-F5344CB8AC3E}">
        <p14:creationId xmlns:p14="http://schemas.microsoft.com/office/powerpoint/2010/main" val="8975823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Map </a:t>
            </a:r>
            <a:endParaRPr lang="en-US" dirty="0"/>
          </a:p>
        </p:txBody>
      </p:sp>
      <p:sp>
        <p:nvSpPr>
          <p:cNvPr id="7" name="TextBox 6"/>
          <p:cNvSpPr txBox="1"/>
          <p:nvPr/>
        </p:nvSpPr>
        <p:spPr>
          <a:xfrm>
            <a:off x="4572000" y="414125"/>
            <a:ext cx="4491679" cy="646331"/>
          </a:xfrm>
          <a:prstGeom prst="rect">
            <a:avLst/>
          </a:prstGeom>
          <a:noFill/>
        </p:spPr>
        <p:txBody>
          <a:bodyPr wrap="none" rtlCol="0">
            <a:spAutoFit/>
          </a:bodyPr>
          <a:lstStyle/>
          <a:p>
            <a:r>
              <a:rPr lang="en-US" b="1" dirty="0" smtClean="0">
                <a:solidFill>
                  <a:schemeClr val="accent1">
                    <a:lumMod val="75000"/>
                  </a:schemeClr>
                </a:solidFill>
              </a:rPr>
              <a:t>I</a:t>
            </a:r>
            <a:r>
              <a:rPr lang="en-US" dirty="0" smtClean="0">
                <a:solidFill>
                  <a:schemeClr val="accent1">
                    <a:lumMod val="75000"/>
                  </a:schemeClr>
                </a:solidFill>
              </a:rPr>
              <a:t> (Introduce) </a:t>
            </a:r>
            <a:r>
              <a:rPr lang="en-US" dirty="0" smtClean="0">
                <a:solidFill>
                  <a:schemeClr val="accent1">
                    <a:lumMod val="75000"/>
                  </a:schemeClr>
                </a:solidFill>
                <a:sym typeface="Wingdings"/>
              </a:rPr>
              <a:t> </a:t>
            </a:r>
            <a:r>
              <a:rPr lang="en-US" b="1" dirty="0" smtClean="0">
                <a:solidFill>
                  <a:schemeClr val="accent1">
                    <a:lumMod val="75000"/>
                  </a:schemeClr>
                </a:solidFill>
                <a:sym typeface="Wingdings"/>
              </a:rPr>
              <a:t>D</a:t>
            </a:r>
            <a:r>
              <a:rPr lang="en-US" dirty="0" smtClean="0">
                <a:solidFill>
                  <a:schemeClr val="accent1">
                    <a:lumMod val="75000"/>
                  </a:schemeClr>
                </a:solidFill>
                <a:sym typeface="Wingdings"/>
              </a:rPr>
              <a:t> (Develop)  </a:t>
            </a:r>
            <a:r>
              <a:rPr lang="en-US" b="1" dirty="0" smtClean="0">
                <a:solidFill>
                  <a:schemeClr val="accent1">
                    <a:lumMod val="75000"/>
                  </a:schemeClr>
                </a:solidFill>
                <a:sym typeface="Wingdings"/>
              </a:rPr>
              <a:t>M</a:t>
            </a:r>
            <a:r>
              <a:rPr lang="en-US" dirty="0" smtClean="0">
                <a:solidFill>
                  <a:schemeClr val="accent1">
                    <a:lumMod val="75000"/>
                  </a:schemeClr>
                </a:solidFill>
                <a:sym typeface="Wingdings"/>
              </a:rPr>
              <a:t> (Master)</a:t>
            </a:r>
          </a:p>
          <a:p>
            <a:r>
              <a:rPr lang="en-US" b="1" dirty="0" smtClean="0">
                <a:solidFill>
                  <a:schemeClr val="accent1">
                    <a:lumMod val="75000"/>
                  </a:schemeClr>
                </a:solidFill>
                <a:sym typeface="Wingdings"/>
              </a:rPr>
              <a:t>A</a:t>
            </a:r>
            <a:r>
              <a:rPr lang="en-US" dirty="0" smtClean="0">
                <a:solidFill>
                  <a:schemeClr val="accent1">
                    <a:lumMod val="75000"/>
                  </a:schemeClr>
                </a:solidFill>
                <a:sym typeface="Wingdings"/>
              </a:rPr>
              <a:t> (Assessed): </a:t>
            </a:r>
            <a:r>
              <a:rPr lang="en-US" dirty="0" smtClean="0">
                <a:solidFill>
                  <a:schemeClr val="accent1">
                    <a:lumMod val="75000"/>
                  </a:schemeClr>
                </a:solidFill>
              </a:rPr>
              <a:t>Which course has the evidence?</a:t>
            </a:r>
            <a:endParaRPr lang="en-US" dirty="0">
              <a:solidFill>
                <a:schemeClr val="accent1">
                  <a:lumMod val="75000"/>
                </a:schemeClr>
              </a:solidFill>
            </a:endParaRPr>
          </a:p>
        </p:txBody>
      </p:sp>
      <p:graphicFrame>
        <p:nvGraphicFramePr>
          <p:cNvPr id="8" name="Group 69"/>
          <p:cNvGraphicFramePr>
            <a:graphicFrameLocks noGrp="1"/>
          </p:cNvGraphicFramePr>
          <p:nvPr>
            <p:extLst>
              <p:ext uri="{D42A27DB-BD31-4B8C-83A1-F6EECF244321}">
                <p14:modId xmlns:p14="http://schemas.microsoft.com/office/powerpoint/2010/main" val="3668608835"/>
              </p:ext>
            </p:extLst>
          </p:nvPr>
        </p:nvGraphicFramePr>
        <p:xfrm>
          <a:off x="1283188" y="1404036"/>
          <a:ext cx="6953908" cy="3965069"/>
        </p:xfrm>
        <a:graphic>
          <a:graphicData uri="http://schemas.openxmlformats.org/drawingml/2006/table">
            <a:tbl>
              <a:tblPr/>
              <a:tblGrid>
                <a:gridCol w="2994247">
                  <a:extLst>
                    <a:ext uri="{9D8B030D-6E8A-4147-A177-3AD203B41FA5}">
                      <a16:colId xmlns:a16="http://schemas.microsoft.com/office/drawing/2014/main" xmlns="" val="20000"/>
                    </a:ext>
                  </a:extLst>
                </a:gridCol>
                <a:gridCol w="1497902">
                  <a:extLst>
                    <a:ext uri="{9D8B030D-6E8A-4147-A177-3AD203B41FA5}">
                      <a16:colId xmlns:a16="http://schemas.microsoft.com/office/drawing/2014/main" xmlns="" val="20001"/>
                    </a:ext>
                  </a:extLst>
                </a:gridCol>
                <a:gridCol w="1157614">
                  <a:extLst>
                    <a:ext uri="{9D8B030D-6E8A-4147-A177-3AD203B41FA5}">
                      <a16:colId xmlns:a16="http://schemas.microsoft.com/office/drawing/2014/main" xmlns="" val="20002"/>
                    </a:ext>
                  </a:extLst>
                </a:gridCol>
                <a:gridCol w="1304145">
                  <a:extLst>
                    <a:ext uri="{9D8B030D-6E8A-4147-A177-3AD203B41FA5}">
                      <a16:colId xmlns:a16="http://schemas.microsoft.com/office/drawing/2014/main" xmlns="" val="20003"/>
                    </a:ext>
                  </a:extLst>
                </a:gridCol>
              </a:tblGrid>
              <a:tr h="1073723">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1700" b="0" i="0" u="none" strike="noStrike" cap="none" normalizeH="0" baseline="0" dirty="0" smtClean="0">
                          <a:ln>
                            <a:noFill/>
                          </a:ln>
                          <a:solidFill>
                            <a:schemeClr val="tx1"/>
                          </a:solidFill>
                          <a:effectLst/>
                          <a:latin typeface="Gill Sans" charset="0"/>
                          <a:ea typeface="ヒラギノ角ゴ ProN W3" charset="0"/>
                          <a:cs typeface="ヒラギノ角ゴ ProN W3" charset="0"/>
                          <a:sym typeface="Gill Sans" charset="0"/>
                        </a:rPr>
                        <a:t>Where do PLOs get introduced, practiced, mastered, &amp; assessed?</a:t>
                      </a:r>
                    </a:p>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pPr>
                      <a:r>
                        <a:rPr kumimoji="0" lang="en-US" sz="2500" b="1"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PLO1</a:t>
                      </a:r>
                      <a:r>
                        <a:rPr kumimoji="0" lang="en-US" sz="16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a:t>
                      </a:r>
                    </a:p>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Think like a scientist</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pPr>
                      <a:r>
                        <a:rPr kumimoji="0" lang="en-US" sz="2500" b="1"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PLO2</a:t>
                      </a:r>
                    </a:p>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Lab/field</a:t>
                      </a:r>
                    </a:p>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skills</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pPr>
                      <a:r>
                        <a:rPr kumimoji="0" lang="en-US" sz="2500" b="1"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PLO3</a:t>
                      </a:r>
                    </a:p>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Science Comm</a:t>
                      </a:r>
                      <a:r>
                        <a:rPr kumimoji="0" lang="en-US" sz="18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a:t>
                      </a:r>
                      <a:endParaRPr kumimoji="0" lang="en-US" sz="2400" b="0" i="0" u="none" strike="noStrike" cap="none" normalizeH="0" baseline="0" dirty="0">
                        <a:ln>
                          <a:noFill/>
                        </a:ln>
                        <a:solidFill>
                          <a:schemeClr val="accent1"/>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16770">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 Senior capstone/thesis 6</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M, A</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M, A</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M</a:t>
                      </a: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265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 Pre-capstone course 5</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M</a:t>
                      </a: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I</a:t>
                      </a: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265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 Upper-div breadth 4</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D</a:t>
                      </a: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endPar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265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 Upper-div requirement 3</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D</a:t>
                      </a: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I, D, M</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I</a:t>
                      </a: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13240">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 Lower-div core 2</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I, D</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endPar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13240">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000" b="0" i="0" u="none" strike="noStrike" cap="none" normalizeH="0" baseline="0" dirty="0" smtClean="0">
                          <a:ln>
                            <a:noFill/>
                          </a:ln>
                          <a:solidFill>
                            <a:schemeClr val="accent1"/>
                          </a:solidFill>
                          <a:effectLst/>
                          <a:latin typeface="Gill Sans" charset="0"/>
                          <a:ea typeface="ヒラギノ角ゴ ProN W3" charset="0"/>
                          <a:cs typeface="ヒラギノ角ゴ ProN W3" charset="0"/>
                          <a:sym typeface="Gill Sans" charset="0"/>
                        </a:rPr>
                        <a:t> Lower-div breadth 1</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r>
                        <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rPr>
                        <a:t>I</a:t>
                      </a: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defRPr/>
                      </a:pPr>
                      <a:endParaRPr kumimoji="0" lang="en-US" sz="2400" b="0" i="0" u="none" strike="noStrike" cap="none" normalizeH="0" baseline="0" dirty="0" smtClean="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400" b="0" i="0" u="none" strike="noStrike" cap="none" normalizeH="0" baseline="0" dirty="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a:txBody>
                  <a:tcPr marL="35719" marR="35719" marT="35718" marB="35718"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cxnSp>
        <p:nvCxnSpPr>
          <p:cNvPr id="9" name="Straight Arrow Connector 8"/>
          <p:cNvCxnSpPr/>
          <p:nvPr/>
        </p:nvCxnSpPr>
        <p:spPr>
          <a:xfrm flipH="1" flipV="1">
            <a:off x="831053" y="2527393"/>
            <a:ext cx="23386" cy="28417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44190" y="5486405"/>
            <a:ext cx="4014561" cy="400110"/>
          </a:xfrm>
          <a:prstGeom prst="rect">
            <a:avLst/>
          </a:prstGeom>
          <a:noFill/>
        </p:spPr>
        <p:txBody>
          <a:bodyPr wrap="none" rtlCol="0">
            <a:spAutoFit/>
          </a:bodyPr>
          <a:lstStyle/>
          <a:p>
            <a:r>
              <a:rPr lang="en-US" sz="2000" dirty="0" smtClean="0">
                <a:solidFill>
                  <a:schemeClr val="accent1">
                    <a:lumMod val="75000"/>
                  </a:schemeClr>
                </a:solidFill>
              </a:rPr>
              <a:t>*PLO: Program-level outcomes/goals</a:t>
            </a:r>
            <a:endParaRPr lang="en-US" sz="2000" dirty="0">
              <a:solidFill>
                <a:schemeClr val="accent1">
                  <a:lumMod val="75000"/>
                </a:schemeClr>
              </a:solidFill>
            </a:endParaRPr>
          </a:p>
        </p:txBody>
      </p:sp>
      <p:sp>
        <p:nvSpPr>
          <p:cNvPr id="12" name="Footer Placeholder 5"/>
          <p:cNvSpPr>
            <a:spLocks noGrp="1"/>
          </p:cNvSpPr>
          <p:nvPr>
            <p:ph type="ftr" sz="quarter" idx="10"/>
          </p:nvPr>
        </p:nvSpPr>
        <p:spPr>
          <a:xfrm>
            <a:off x="5912188" y="6471682"/>
            <a:ext cx="3086100" cy="365125"/>
          </a:xfrm>
        </p:spPr>
        <p:txBody>
          <a:bodyPr/>
          <a:lstStyle/>
          <a:p>
            <a:pPr algn="r"/>
            <a:fld id="{816C607C-5D3E-4D02-90AE-FCACF457BBAF}" type="slidenum">
              <a:rPr lang="en-US" sz="1400" smtClean="0">
                <a:solidFill>
                  <a:schemeClr val="bg1"/>
                </a:solidFill>
                <a:latin typeface="Lucida Grande"/>
              </a:rPr>
              <a:t>31</a:t>
            </a:fld>
            <a:endParaRPr lang="en-US" sz="1400" dirty="0">
              <a:solidFill>
                <a:schemeClr val="bg1"/>
              </a:solidFill>
              <a:latin typeface="Lucida Grande"/>
            </a:endParaRPr>
          </a:p>
        </p:txBody>
      </p:sp>
    </p:spTree>
    <p:extLst>
      <p:ext uri="{BB962C8B-B14F-4D97-AF65-F5344CB8AC3E}">
        <p14:creationId xmlns:p14="http://schemas.microsoft.com/office/powerpoint/2010/main" val="1740646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44" y="183045"/>
            <a:ext cx="8579208" cy="1150353"/>
          </a:xfrm>
        </p:spPr>
        <p:txBody>
          <a:bodyPr>
            <a:normAutofit/>
          </a:bodyPr>
          <a:lstStyle/>
          <a:p>
            <a:r>
              <a:rPr lang="en-US" sz="3000" dirty="0" smtClean="0"/>
              <a:t>WSCUC: Institutional Accreditation Requirement</a:t>
            </a:r>
            <a:endParaRPr lang="en-US" sz="3000" dirty="0"/>
          </a:p>
        </p:txBody>
      </p:sp>
      <p:sp>
        <p:nvSpPr>
          <p:cNvPr id="3" name="Content Placeholder 2"/>
          <p:cNvSpPr>
            <a:spLocks noGrp="1"/>
          </p:cNvSpPr>
          <p:nvPr>
            <p:ph idx="1"/>
          </p:nvPr>
        </p:nvSpPr>
        <p:spPr>
          <a:xfrm>
            <a:off x="482600" y="1333398"/>
            <a:ext cx="8398352" cy="4129561"/>
          </a:xfrm>
        </p:spPr>
        <p:txBody>
          <a:bodyPr>
            <a:normAutofit/>
          </a:bodyPr>
          <a:lstStyle/>
          <a:p>
            <a:r>
              <a:rPr lang="en-US" sz="2400" b="1" dirty="0" smtClean="0">
                <a:solidFill>
                  <a:schemeClr val="accent1">
                    <a:lumMod val="75000"/>
                  </a:schemeClr>
                </a:solidFill>
                <a:latin typeface="Calibri" charset="0"/>
                <a:ea typeface="Calibri" charset="0"/>
                <a:cs typeface="Calibri" charset="0"/>
              </a:rPr>
              <a:t>Assessment rolled into Academic Program Review </a:t>
            </a:r>
          </a:p>
          <a:p>
            <a:r>
              <a:rPr lang="en-US" sz="2400" b="1" dirty="0" smtClean="0">
                <a:solidFill>
                  <a:schemeClr val="accent1">
                    <a:lumMod val="75000"/>
                  </a:schemeClr>
                </a:solidFill>
                <a:latin typeface="Calibri" charset="0"/>
                <a:ea typeface="Calibri" charset="0"/>
                <a:cs typeface="Calibri" charset="0"/>
              </a:rPr>
              <a:t>For each degree program (undergrad + grad) </a:t>
            </a:r>
          </a:p>
          <a:p>
            <a:pPr lvl="1"/>
            <a:r>
              <a:rPr lang="en-US" sz="2000" dirty="0" smtClean="0">
                <a:solidFill>
                  <a:schemeClr val="tx1">
                    <a:lumMod val="65000"/>
                    <a:lumOff val="35000"/>
                  </a:schemeClr>
                </a:solidFill>
                <a:latin typeface="Calibri" charset="0"/>
                <a:ea typeface="Calibri" charset="0"/>
                <a:cs typeface="Calibri" charset="0"/>
              </a:rPr>
              <a:t>Degree-level learning </a:t>
            </a:r>
            <a:r>
              <a:rPr lang="en-US" sz="2000" b="1" dirty="0" smtClean="0">
                <a:solidFill>
                  <a:schemeClr val="accent1"/>
                </a:solidFill>
                <a:latin typeface="Calibri" charset="0"/>
                <a:ea typeface="Calibri" charset="0"/>
                <a:cs typeface="Calibri" charset="0"/>
              </a:rPr>
              <a:t>outcomes/goals</a:t>
            </a:r>
          </a:p>
          <a:p>
            <a:pPr lvl="1"/>
            <a:r>
              <a:rPr lang="en-US" sz="2000" b="1" dirty="0" smtClean="0">
                <a:solidFill>
                  <a:schemeClr val="accent1"/>
                </a:solidFill>
                <a:latin typeface="Calibri" charset="0"/>
                <a:ea typeface="Calibri" charset="0"/>
                <a:cs typeface="Calibri" charset="0"/>
              </a:rPr>
              <a:t>Curriculum map</a:t>
            </a:r>
            <a:r>
              <a:rPr lang="en-US" sz="2000" dirty="0" smtClean="0">
                <a:solidFill>
                  <a:schemeClr val="tx1">
                    <a:lumMod val="65000"/>
                    <a:lumOff val="35000"/>
                  </a:schemeClr>
                </a:solidFill>
                <a:latin typeface="Calibri" charset="0"/>
                <a:ea typeface="Calibri" charset="0"/>
                <a:cs typeface="Calibri" charset="0"/>
              </a:rPr>
              <a:t>: How courses are related to the learning goals </a:t>
            </a:r>
          </a:p>
          <a:p>
            <a:pPr lvl="1"/>
            <a:r>
              <a:rPr lang="en-US" sz="2000" b="1" dirty="0" smtClean="0">
                <a:solidFill>
                  <a:schemeClr val="accent1"/>
                </a:solidFill>
                <a:latin typeface="Calibri" charset="0"/>
                <a:ea typeface="Calibri" charset="0"/>
                <a:cs typeface="Calibri" charset="0"/>
              </a:rPr>
              <a:t>Assessment</a:t>
            </a:r>
            <a:r>
              <a:rPr lang="en-US" sz="2000" dirty="0" smtClean="0">
                <a:solidFill>
                  <a:schemeClr val="tx1">
                    <a:lumMod val="65000"/>
                    <a:lumOff val="35000"/>
                  </a:schemeClr>
                </a:solidFill>
                <a:latin typeface="Calibri" charset="0"/>
                <a:ea typeface="Calibri" charset="0"/>
                <a:cs typeface="Calibri" charset="0"/>
              </a:rPr>
              <a:t>: How do you know students achieved the outcomes? What resulted (were modified) based on assessment? </a:t>
            </a:r>
          </a:p>
          <a:p>
            <a:pPr lvl="1"/>
            <a:r>
              <a:rPr lang="en-US" sz="2000" b="1" dirty="0" smtClean="0">
                <a:solidFill>
                  <a:schemeClr val="accent1"/>
                </a:solidFill>
                <a:latin typeface="Calibri" charset="0"/>
                <a:ea typeface="Calibri" charset="0"/>
                <a:cs typeface="Calibri" charset="0"/>
              </a:rPr>
              <a:t>System</a:t>
            </a:r>
            <a:r>
              <a:rPr lang="en-US" sz="2000" b="1" dirty="0" smtClean="0">
                <a:solidFill>
                  <a:schemeClr val="tx1">
                    <a:lumMod val="65000"/>
                    <a:lumOff val="35000"/>
                  </a:schemeClr>
                </a:solidFill>
                <a:latin typeface="Calibri" charset="0"/>
                <a:ea typeface="Calibri" charset="0"/>
                <a:cs typeface="Calibri" charset="0"/>
              </a:rPr>
              <a:t>: </a:t>
            </a:r>
            <a:r>
              <a:rPr lang="en-US" sz="2000" u="sng" dirty="0" smtClean="0">
                <a:solidFill>
                  <a:schemeClr val="tx1">
                    <a:lumMod val="65000"/>
                    <a:lumOff val="35000"/>
                  </a:schemeClr>
                </a:solidFill>
                <a:latin typeface="Calibri" charset="0"/>
                <a:ea typeface="Calibri" charset="0"/>
                <a:cs typeface="Calibri" charset="0"/>
              </a:rPr>
              <a:t>Collectively</a:t>
            </a:r>
            <a:r>
              <a:rPr lang="en-US" sz="2000" dirty="0" smtClean="0">
                <a:solidFill>
                  <a:schemeClr val="tx1">
                    <a:lumMod val="65000"/>
                    <a:lumOff val="35000"/>
                  </a:schemeClr>
                </a:solidFill>
                <a:latin typeface="Calibri" charset="0"/>
                <a:ea typeface="Calibri" charset="0"/>
                <a:cs typeface="Calibri" charset="0"/>
              </a:rPr>
              <a:t> review student learning and experience and make curricular/course/program modifications </a:t>
            </a:r>
          </a:p>
          <a:p>
            <a:r>
              <a:rPr lang="en-US" sz="2400" b="1" dirty="0" smtClean="0">
                <a:solidFill>
                  <a:schemeClr val="accent1">
                    <a:lumMod val="75000"/>
                  </a:schemeClr>
                </a:solidFill>
                <a:latin typeface="Calibri" charset="0"/>
                <a:ea typeface="Calibri" charset="0"/>
                <a:cs typeface="Calibri" charset="0"/>
              </a:rPr>
              <a:t>2020</a:t>
            </a:r>
            <a:r>
              <a:rPr lang="en-US" sz="2400" dirty="0" smtClean="0">
                <a:solidFill>
                  <a:schemeClr val="accent1">
                    <a:lumMod val="75000"/>
                  </a:schemeClr>
                </a:solidFill>
                <a:latin typeface="Calibri" charset="0"/>
                <a:ea typeface="Calibri" charset="0"/>
                <a:cs typeface="Calibri" charset="0"/>
              </a:rPr>
              <a:t> WSCUC Mid-cycle review: 2017-2019 APR cohort </a:t>
            </a:r>
          </a:p>
          <a:p>
            <a:r>
              <a:rPr lang="en-US" sz="2400" b="1" dirty="0" smtClean="0">
                <a:solidFill>
                  <a:schemeClr val="accent1">
                    <a:lumMod val="75000"/>
                  </a:schemeClr>
                </a:solidFill>
                <a:latin typeface="Calibri" charset="0"/>
                <a:ea typeface="Calibri" charset="0"/>
                <a:cs typeface="Calibri" charset="0"/>
              </a:rPr>
              <a:t>2024</a:t>
            </a:r>
            <a:r>
              <a:rPr lang="en-US" sz="2400" dirty="0" smtClean="0">
                <a:solidFill>
                  <a:schemeClr val="accent1">
                    <a:lumMod val="75000"/>
                  </a:schemeClr>
                </a:solidFill>
                <a:latin typeface="Calibri" charset="0"/>
                <a:ea typeface="Calibri" charset="0"/>
                <a:cs typeface="Calibri" charset="0"/>
              </a:rPr>
              <a:t> WSCUC Institutional review: All degree programs </a:t>
            </a:r>
          </a:p>
        </p:txBody>
      </p:sp>
      <p:sp>
        <p:nvSpPr>
          <p:cNvPr id="5" name="Footer Placeholder 5"/>
          <p:cNvSpPr>
            <a:spLocks noGrp="1"/>
          </p:cNvSpPr>
          <p:nvPr>
            <p:ph type="ftr" sz="quarter" idx="10"/>
          </p:nvPr>
        </p:nvSpPr>
        <p:spPr>
          <a:xfrm>
            <a:off x="5912188" y="6471682"/>
            <a:ext cx="3086100" cy="365125"/>
          </a:xfrm>
        </p:spPr>
        <p:txBody>
          <a:bodyPr/>
          <a:lstStyle/>
          <a:p>
            <a:pPr algn="r"/>
            <a:fld id="{9AAB0248-7BF0-4074-A574-46C47E95A5FE}" type="slidenum">
              <a:rPr lang="en-US" sz="1400" smtClean="0">
                <a:solidFill>
                  <a:schemeClr val="bg1"/>
                </a:solidFill>
                <a:latin typeface="Lucida Grande"/>
              </a:rPr>
              <a:t>32</a:t>
            </a:fld>
            <a:endParaRPr lang="en-US" sz="1400" dirty="0">
              <a:solidFill>
                <a:schemeClr val="bg1"/>
              </a:solidFill>
              <a:latin typeface="Lucida Grande"/>
            </a:endParaRPr>
          </a:p>
        </p:txBody>
      </p:sp>
    </p:spTree>
    <p:extLst>
      <p:ext uri="{BB962C8B-B14F-4D97-AF65-F5344CB8AC3E}">
        <p14:creationId xmlns:p14="http://schemas.microsoft.com/office/powerpoint/2010/main" val="2028528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650" y="1829844"/>
            <a:ext cx="7057419" cy="4841507"/>
          </a:xfrm>
          <a:prstGeom prst="rect">
            <a:avLst/>
          </a:prstGeom>
          <a:ln w="28575">
            <a:solidFill>
              <a:schemeClr val="accent1"/>
            </a:solidFill>
          </a:ln>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79" y="250522"/>
            <a:ext cx="7075623" cy="587506"/>
          </a:xfrm>
          <a:prstGeom prst="rect">
            <a:avLst/>
          </a:prstGeom>
        </p:spPr>
      </p:pic>
      <p:sp>
        <p:nvSpPr>
          <p:cNvPr id="53" name="TextBox 52"/>
          <p:cNvSpPr txBox="1"/>
          <p:nvPr/>
        </p:nvSpPr>
        <p:spPr>
          <a:xfrm>
            <a:off x="506726" y="824286"/>
            <a:ext cx="6445218" cy="923330"/>
          </a:xfrm>
          <a:prstGeom prst="rect">
            <a:avLst/>
          </a:prstGeom>
          <a:noFill/>
        </p:spPr>
        <p:txBody>
          <a:bodyPr wrap="square" rtlCol="0">
            <a:spAutoFit/>
          </a:bodyPr>
          <a:lstStyle/>
          <a:p>
            <a:pPr marL="285750" indent="-285750">
              <a:buFont typeface="Arial" charset="0"/>
              <a:buChar char="•"/>
            </a:pPr>
            <a:r>
              <a:rPr lang="en-US" dirty="0" smtClean="0">
                <a:solidFill>
                  <a:schemeClr val="accent1">
                    <a:lumMod val="75000"/>
                  </a:schemeClr>
                </a:solidFill>
              </a:rPr>
              <a:t>In-training graduate student, 5hrs/week during spring semester</a:t>
            </a:r>
          </a:p>
          <a:p>
            <a:pPr marL="285750" indent="-285750">
              <a:buFont typeface="Arial" charset="0"/>
              <a:buChar char="•"/>
            </a:pPr>
            <a:r>
              <a:rPr lang="en-US" dirty="0" smtClean="0">
                <a:solidFill>
                  <a:schemeClr val="accent1">
                    <a:lumMod val="75000"/>
                  </a:schemeClr>
                </a:solidFill>
              </a:rPr>
              <a:t>Co-mentoring: Department &amp; CTL </a:t>
            </a:r>
          </a:p>
          <a:p>
            <a:pPr marL="285750" indent="-285750">
              <a:buFont typeface="Arial" charset="0"/>
              <a:buChar char="•"/>
            </a:pPr>
            <a:r>
              <a:rPr lang="en-US" dirty="0" smtClean="0">
                <a:solidFill>
                  <a:schemeClr val="accent1">
                    <a:lumMod val="75000"/>
                  </a:schemeClr>
                </a:solidFill>
              </a:rPr>
              <a:t>Call for assessment support request: September</a:t>
            </a:r>
            <a:endParaRPr lang="en-US" dirty="0">
              <a:solidFill>
                <a:schemeClr val="accent1">
                  <a:lumMod val="75000"/>
                </a:schemeClr>
              </a:solidFill>
            </a:endParaRPr>
          </a:p>
        </p:txBody>
      </p:sp>
      <p:sp>
        <p:nvSpPr>
          <p:cNvPr id="6" name="Footer Placeholder 5"/>
          <p:cNvSpPr>
            <a:spLocks noGrp="1"/>
          </p:cNvSpPr>
          <p:nvPr>
            <p:ph type="ftr" sz="quarter" idx="10"/>
          </p:nvPr>
        </p:nvSpPr>
        <p:spPr>
          <a:xfrm>
            <a:off x="5912188" y="6471682"/>
            <a:ext cx="3086100" cy="365125"/>
          </a:xfrm>
        </p:spPr>
        <p:txBody>
          <a:bodyPr/>
          <a:lstStyle/>
          <a:p>
            <a:pPr algn="r"/>
            <a:fld id="{6163CC47-F514-4641-B0D7-5D74B1428850}" type="slidenum">
              <a:rPr lang="en-US" sz="1400" smtClean="0">
                <a:solidFill>
                  <a:schemeClr val="bg1"/>
                </a:solidFill>
                <a:latin typeface="Lucida Grande"/>
              </a:rPr>
              <a:t>33</a:t>
            </a:fld>
            <a:endParaRPr lang="en-US" sz="1400" dirty="0">
              <a:solidFill>
                <a:schemeClr val="bg1"/>
              </a:solidFill>
              <a:latin typeface="Lucida Grande"/>
            </a:endParaRPr>
          </a:p>
        </p:txBody>
      </p:sp>
    </p:spTree>
    <p:extLst>
      <p:ext uri="{BB962C8B-B14F-4D97-AF65-F5344CB8AC3E}">
        <p14:creationId xmlns:p14="http://schemas.microsoft.com/office/powerpoint/2010/main" val="225061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93320"/>
            <a:ext cx="7740650" cy="691100"/>
          </a:xfrm>
        </p:spPr>
        <p:txBody>
          <a:bodyPr>
            <a:normAutofit fontScale="90000"/>
          </a:bodyPr>
          <a:lstStyle/>
          <a:p>
            <a:r>
              <a:rPr lang="en-US" dirty="0" smtClean="0"/>
              <a:t>Assessment Work Samples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55" y="1761521"/>
            <a:ext cx="4790196" cy="3425075"/>
          </a:xfrm>
          <a:prstGeom prst="rect">
            <a:avLst/>
          </a:prstGeom>
        </p:spPr>
      </p:pic>
      <p:sp>
        <p:nvSpPr>
          <p:cNvPr id="8" name="TextBox 7"/>
          <p:cNvSpPr txBox="1"/>
          <p:nvPr/>
        </p:nvSpPr>
        <p:spPr>
          <a:xfrm>
            <a:off x="5486398" y="4676313"/>
            <a:ext cx="3342807" cy="1269578"/>
          </a:xfrm>
          <a:prstGeom prst="rect">
            <a:avLst/>
          </a:prstGeom>
          <a:noFill/>
          <a:ln w="28575">
            <a:solidFill>
              <a:schemeClr val="tx2">
                <a:lumMod val="60000"/>
                <a:lumOff val="40000"/>
              </a:schemeClr>
            </a:solidFill>
          </a:ln>
        </p:spPr>
        <p:txBody>
          <a:bodyPr wrap="square" rtlCol="0">
            <a:spAutoFit/>
          </a:bodyPr>
          <a:lstStyle/>
          <a:p>
            <a:r>
              <a:rPr lang="en-US" sz="1400" dirty="0" smtClean="0">
                <a:solidFill>
                  <a:schemeClr val="accent1"/>
                </a:solidFill>
              </a:rPr>
              <a:t>Are students graduating with intended program-level learning outcomes? </a:t>
            </a:r>
          </a:p>
          <a:p>
            <a:pPr marL="285750" indent="-285750">
              <a:buFont typeface="Wingdings" charset="2"/>
              <a:buChar char="à"/>
            </a:pPr>
            <a:r>
              <a:rPr lang="en-US" sz="1400" b="1" dirty="0" smtClean="0">
                <a:solidFill>
                  <a:schemeClr val="accent1"/>
                </a:solidFill>
                <a:sym typeface="Wingdings"/>
              </a:rPr>
              <a:t>Inform junior &amp; senior seminars</a:t>
            </a:r>
            <a:br>
              <a:rPr lang="en-US" sz="1400" b="1" dirty="0" smtClean="0">
                <a:solidFill>
                  <a:schemeClr val="accent1"/>
                </a:solidFill>
                <a:sym typeface="Wingdings"/>
              </a:rPr>
            </a:br>
            <a:endParaRPr lang="en-US" sz="800" b="1" dirty="0" smtClean="0">
              <a:solidFill>
                <a:schemeClr val="accent1"/>
              </a:solidFill>
            </a:endParaRPr>
          </a:p>
          <a:p>
            <a:pPr marL="285750" indent="-285750">
              <a:buFont typeface="Arial" charset="0"/>
              <a:buChar char="•"/>
            </a:pPr>
            <a:r>
              <a:rPr lang="en-US" sz="1200" dirty="0" smtClean="0"/>
              <a:t>45-min case study analysis + writing session  </a:t>
            </a:r>
          </a:p>
          <a:p>
            <a:pPr marL="285750" indent="-285750">
              <a:buFont typeface="Arial" charset="0"/>
              <a:buChar char="•"/>
            </a:pPr>
            <a:r>
              <a:rPr lang="en-US" sz="1200" dirty="0" smtClean="0"/>
              <a:t>Senior student focus group (post-writing) </a:t>
            </a:r>
            <a:endParaRPr lang="en-US" sz="1200" dirty="0"/>
          </a:p>
        </p:txBody>
      </p:sp>
      <p:sp>
        <p:nvSpPr>
          <p:cNvPr id="9" name="TextBox 8"/>
          <p:cNvSpPr txBox="1"/>
          <p:nvPr/>
        </p:nvSpPr>
        <p:spPr>
          <a:xfrm>
            <a:off x="5486399" y="2625113"/>
            <a:ext cx="3342807" cy="1908215"/>
          </a:xfrm>
          <a:prstGeom prst="rect">
            <a:avLst/>
          </a:prstGeom>
          <a:noFill/>
          <a:ln w="28575">
            <a:solidFill>
              <a:schemeClr val="tx2">
                <a:lumMod val="60000"/>
                <a:lumOff val="40000"/>
              </a:schemeClr>
            </a:solidFill>
          </a:ln>
        </p:spPr>
        <p:txBody>
          <a:bodyPr wrap="square" rtlCol="0">
            <a:spAutoFit/>
          </a:bodyPr>
          <a:lstStyle/>
          <a:p>
            <a:r>
              <a:rPr lang="en-US" sz="1400" dirty="0" smtClean="0">
                <a:solidFill>
                  <a:schemeClr val="accent1"/>
                </a:solidFill>
              </a:rPr>
              <a:t>How can we restructure the Field Studies requirement (seminar + field experience) to best meet the desired learning outcomes? </a:t>
            </a:r>
            <a:br>
              <a:rPr lang="en-US" sz="1400" dirty="0" smtClean="0">
                <a:solidFill>
                  <a:schemeClr val="accent1"/>
                </a:solidFill>
              </a:rPr>
            </a:br>
            <a:r>
              <a:rPr lang="en-US" sz="1400" b="1" dirty="0" smtClean="0">
                <a:solidFill>
                  <a:schemeClr val="accent1"/>
                </a:solidFill>
                <a:sym typeface="Wingdings"/>
              </a:rPr>
              <a:t> Consensus on learning outcomes; New capstone paper requirement </a:t>
            </a:r>
          </a:p>
          <a:p>
            <a:endParaRPr lang="en-US" sz="800" dirty="0" smtClean="0"/>
          </a:p>
          <a:p>
            <a:pPr marL="285750" indent="-285750">
              <a:buFont typeface="Arial" charset="0"/>
              <a:buChar char="•"/>
            </a:pPr>
            <a:r>
              <a:rPr lang="en-US" sz="1200" dirty="0" smtClean="0"/>
              <a:t>Faculty interviews </a:t>
            </a:r>
            <a:endParaRPr lang="en-US" sz="1200" dirty="0"/>
          </a:p>
          <a:p>
            <a:pPr marL="285750" indent="-285750">
              <a:buFont typeface="Arial" charset="0"/>
              <a:buChar char="•"/>
            </a:pPr>
            <a:r>
              <a:rPr lang="en-US" sz="1200" dirty="0" smtClean="0"/>
              <a:t>Peer program practice gathering </a:t>
            </a:r>
          </a:p>
          <a:p>
            <a:pPr marL="285750" indent="-285750">
              <a:buFont typeface="Arial" charset="0"/>
              <a:buChar char="•"/>
            </a:pPr>
            <a:r>
              <a:rPr lang="en-US" sz="1200" dirty="0" smtClean="0"/>
              <a:t>Student focus groups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18" y="1227540"/>
            <a:ext cx="4833869" cy="282761"/>
          </a:xfrm>
          <a:prstGeom prst="rect">
            <a:avLst/>
          </a:prstGeom>
        </p:spPr>
      </p:pic>
      <p:sp>
        <p:nvSpPr>
          <p:cNvPr id="11" name="TextBox 10"/>
          <p:cNvSpPr txBox="1"/>
          <p:nvPr/>
        </p:nvSpPr>
        <p:spPr>
          <a:xfrm>
            <a:off x="5486397" y="1085135"/>
            <a:ext cx="3342807" cy="1446550"/>
          </a:xfrm>
          <a:prstGeom prst="rect">
            <a:avLst/>
          </a:prstGeom>
          <a:noFill/>
          <a:ln w="28575">
            <a:solidFill>
              <a:schemeClr val="tx2">
                <a:lumMod val="60000"/>
                <a:lumOff val="40000"/>
              </a:schemeClr>
            </a:solidFill>
          </a:ln>
        </p:spPr>
        <p:txBody>
          <a:bodyPr wrap="square" rtlCol="0">
            <a:spAutoFit/>
          </a:bodyPr>
          <a:lstStyle/>
          <a:p>
            <a:r>
              <a:rPr lang="en-US" sz="1400" dirty="0" smtClean="0">
                <a:solidFill>
                  <a:schemeClr val="accent1"/>
                </a:solidFill>
              </a:rPr>
              <a:t>What are (universal) learning outcomes for the master’s program? How are courses related?  </a:t>
            </a:r>
          </a:p>
          <a:p>
            <a:pPr marL="285750" indent="-285750">
              <a:buFont typeface="Wingdings" charset="2"/>
              <a:buChar char="à"/>
            </a:pPr>
            <a:r>
              <a:rPr lang="en-US" sz="1400" b="1" dirty="0" smtClean="0">
                <a:solidFill>
                  <a:schemeClr val="accent1"/>
                </a:solidFill>
                <a:sym typeface="Wingdings"/>
              </a:rPr>
              <a:t>Inform course-level outcomes </a:t>
            </a:r>
            <a:br>
              <a:rPr lang="en-US" sz="1400" b="1" dirty="0" smtClean="0">
                <a:solidFill>
                  <a:schemeClr val="accent1"/>
                </a:solidFill>
                <a:sym typeface="Wingdings"/>
              </a:rPr>
            </a:br>
            <a:endParaRPr lang="en-US" sz="800" b="1" dirty="0" smtClean="0">
              <a:solidFill>
                <a:schemeClr val="accent1"/>
              </a:solidFill>
            </a:endParaRPr>
          </a:p>
          <a:p>
            <a:pPr marL="285750" indent="-285750">
              <a:buFont typeface="Arial" charset="0"/>
              <a:buChar char="•"/>
            </a:pPr>
            <a:r>
              <a:rPr lang="en-US" sz="1200" dirty="0" smtClean="0"/>
              <a:t>Syllabi analysis </a:t>
            </a:r>
          </a:p>
          <a:p>
            <a:pPr marL="285750" indent="-285750">
              <a:buFont typeface="Arial" charset="0"/>
              <a:buChar char="•"/>
            </a:pPr>
            <a:r>
              <a:rPr lang="en-US" sz="1200" dirty="0" smtClean="0"/>
              <a:t>Faculty interviews </a:t>
            </a:r>
            <a:endParaRPr lang="en-US" sz="1200" dirty="0"/>
          </a:p>
        </p:txBody>
      </p:sp>
      <p:sp>
        <p:nvSpPr>
          <p:cNvPr id="12" name="Footer Placeholder 5"/>
          <p:cNvSpPr>
            <a:spLocks noGrp="1"/>
          </p:cNvSpPr>
          <p:nvPr>
            <p:ph type="ftr" sz="quarter" idx="10"/>
          </p:nvPr>
        </p:nvSpPr>
        <p:spPr>
          <a:xfrm>
            <a:off x="5912188" y="6471682"/>
            <a:ext cx="3086100" cy="365125"/>
          </a:xfrm>
        </p:spPr>
        <p:txBody>
          <a:bodyPr/>
          <a:lstStyle/>
          <a:p>
            <a:pPr algn="r"/>
            <a:fld id="{DC885033-848B-4515-9AA8-A652BB4EB9B8}" type="slidenum">
              <a:rPr lang="en-US" sz="1400" smtClean="0">
                <a:solidFill>
                  <a:schemeClr val="bg1"/>
                </a:solidFill>
                <a:latin typeface="Lucida Grande"/>
              </a:rPr>
              <a:t>34</a:t>
            </a:fld>
            <a:endParaRPr lang="en-US" sz="1400" dirty="0">
              <a:solidFill>
                <a:schemeClr val="bg1"/>
              </a:solidFill>
              <a:latin typeface="Lucida Grande"/>
            </a:endParaRPr>
          </a:p>
        </p:txBody>
      </p:sp>
    </p:spTree>
    <p:extLst>
      <p:ext uri="{BB962C8B-B14F-4D97-AF65-F5344CB8AC3E}">
        <p14:creationId xmlns:p14="http://schemas.microsoft.com/office/powerpoint/2010/main" val="970941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79" y="250522"/>
            <a:ext cx="7075623" cy="587506"/>
          </a:xfrm>
          <a:prstGeom prst="rect">
            <a:avLst/>
          </a:prstGeom>
        </p:spPr>
      </p:pic>
      <p:sp>
        <p:nvSpPr>
          <p:cNvPr id="53" name="TextBox 52"/>
          <p:cNvSpPr txBox="1"/>
          <p:nvPr/>
        </p:nvSpPr>
        <p:spPr>
          <a:xfrm>
            <a:off x="506726" y="824286"/>
            <a:ext cx="6445218" cy="923330"/>
          </a:xfrm>
          <a:prstGeom prst="rect">
            <a:avLst/>
          </a:prstGeom>
          <a:noFill/>
        </p:spPr>
        <p:txBody>
          <a:bodyPr wrap="square" rtlCol="0">
            <a:spAutoFit/>
          </a:bodyPr>
          <a:lstStyle/>
          <a:p>
            <a:pPr marL="285750" indent="-285750">
              <a:buFont typeface="Arial" charset="0"/>
              <a:buChar char="•"/>
            </a:pPr>
            <a:r>
              <a:rPr lang="en-US" dirty="0" smtClean="0">
                <a:solidFill>
                  <a:schemeClr val="accent1">
                    <a:lumMod val="75000"/>
                  </a:schemeClr>
                </a:solidFill>
              </a:rPr>
              <a:t>Up to $3000</a:t>
            </a:r>
          </a:p>
          <a:p>
            <a:pPr marL="285750" indent="-285750">
              <a:buFont typeface="Arial" charset="0"/>
              <a:buChar char="•"/>
            </a:pPr>
            <a:r>
              <a:rPr lang="en-US" dirty="0" smtClean="0">
                <a:solidFill>
                  <a:schemeClr val="accent1">
                    <a:lumMod val="75000"/>
                  </a:schemeClr>
                </a:solidFill>
              </a:rPr>
              <a:t>Supports course improvement as well as curriculum assessment </a:t>
            </a:r>
          </a:p>
          <a:p>
            <a:pPr marL="285750" indent="-285750">
              <a:buFont typeface="Arial" charset="0"/>
              <a:buChar char="•"/>
            </a:pPr>
            <a:r>
              <a:rPr lang="en-US" dirty="0" smtClean="0">
                <a:solidFill>
                  <a:schemeClr val="accent1">
                    <a:lumMod val="75000"/>
                  </a:schemeClr>
                </a:solidFill>
              </a:rPr>
              <a:t>Call: Rolling basis (opening date: August/January) </a:t>
            </a:r>
            <a:endParaRPr lang="en-US" dirty="0">
              <a:solidFill>
                <a:schemeClr val="accent1">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124" y="1898417"/>
            <a:ext cx="6311275" cy="4812889"/>
          </a:xfrm>
          <a:prstGeom prst="rect">
            <a:avLst/>
          </a:prstGeom>
          <a:ln w="28575">
            <a:solidFill>
              <a:schemeClr val="accent1"/>
            </a:solidFill>
          </a:ln>
        </p:spPr>
      </p:pic>
      <p:sp>
        <p:nvSpPr>
          <p:cNvPr id="6" name="Footer Placeholder 5"/>
          <p:cNvSpPr>
            <a:spLocks noGrp="1"/>
          </p:cNvSpPr>
          <p:nvPr>
            <p:ph type="ftr" sz="quarter" idx="10"/>
          </p:nvPr>
        </p:nvSpPr>
        <p:spPr>
          <a:xfrm>
            <a:off x="5912188" y="6471682"/>
            <a:ext cx="3086100" cy="365125"/>
          </a:xfrm>
        </p:spPr>
        <p:txBody>
          <a:bodyPr/>
          <a:lstStyle/>
          <a:p>
            <a:pPr algn="r"/>
            <a:fld id="{B175A2A9-2DDA-47B0-988F-7D900FA219E5}" type="slidenum">
              <a:rPr lang="en-US" sz="1400" smtClean="0">
                <a:solidFill>
                  <a:schemeClr val="bg1"/>
                </a:solidFill>
                <a:latin typeface="Lucida Grande"/>
              </a:rPr>
              <a:t>35</a:t>
            </a:fld>
            <a:endParaRPr lang="en-US" sz="1400" dirty="0">
              <a:solidFill>
                <a:schemeClr val="bg1"/>
              </a:solidFill>
              <a:latin typeface="Lucida Grande"/>
            </a:endParaRPr>
          </a:p>
        </p:txBody>
      </p:sp>
    </p:spTree>
    <p:extLst>
      <p:ext uri="{BB962C8B-B14F-4D97-AF65-F5344CB8AC3E}">
        <p14:creationId xmlns:p14="http://schemas.microsoft.com/office/powerpoint/2010/main" val="20322338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4235507"/>
              </p:ext>
            </p:extLst>
          </p:nvPr>
        </p:nvGraphicFramePr>
        <p:xfrm>
          <a:off x="1" y="1740577"/>
          <a:ext cx="9143999" cy="2743200"/>
        </p:xfrm>
        <a:graphic>
          <a:graphicData uri="http://schemas.openxmlformats.org/drawingml/2006/table">
            <a:tbl>
              <a:tblPr firstRow="1" bandRow="1">
                <a:tableStyleId>{5C22544A-7EE6-4342-B048-85BDC9FD1C3A}</a:tableStyleId>
              </a:tblPr>
              <a:tblGrid>
                <a:gridCol w="1882883">
                  <a:extLst>
                    <a:ext uri="{9D8B030D-6E8A-4147-A177-3AD203B41FA5}">
                      <a16:colId xmlns:a16="http://schemas.microsoft.com/office/drawing/2014/main" xmlns="" val="2520895750"/>
                    </a:ext>
                  </a:extLst>
                </a:gridCol>
                <a:gridCol w="4300559">
                  <a:extLst>
                    <a:ext uri="{9D8B030D-6E8A-4147-A177-3AD203B41FA5}">
                      <a16:colId xmlns:a16="http://schemas.microsoft.com/office/drawing/2014/main" xmlns="" val="516606658"/>
                    </a:ext>
                  </a:extLst>
                </a:gridCol>
                <a:gridCol w="2960557">
                  <a:extLst>
                    <a:ext uri="{9D8B030D-6E8A-4147-A177-3AD203B41FA5}">
                      <a16:colId xmlns:a16="http://schemas.microsoft.com/office/drawing/2014/main" xmlns="" val="3283997857"/>
                    </a:ext>
                  </a:extLst>
                </a:gridCol>
              </a:tblGrid>
              <a:tr h="370840">
                <a:tc>
                  <a:txBody>
                    <a:bodyPr/>
                    <a:lstStyle/>
                    <a:p>
                      <a:r>
                        <a:rPr lang="en-US" sz="2400" dirty="0" smtClean="0">
                          <a:latin typeface="Lucida Grande"/>
                        </a:rPr>
                        <a:t>Time</a:t>
                      </a:r>
                      <a:endParaRPr lang="en-US" sz="2400" dirty="0">
                        <a:latin typeface="Lucida Grande"/>
                      </a:endParaRPr>
                    </a:p>
                  </a:txBody>
                  <a:tcPr/>
                </a:tc>
                <a:tc>
                  <a:txBody>
                    <a:bodyPr/>
                    <a:lstStyle/>
                    <a:p>
                      <a:r>
                        <a:rPr lang="en-US" sz="2400" dirty="0" smtClean="0">
                          <a:latin typeface="Lucida Grande"/>
                        </a:rPr>
                        <a:t>Topic</a:t>
                      </a:r>
                      <a:endParaRPr lang="en-US" sz="2400" dirty="0">
                        <a:latin typeface="Lucida Grande"/>
                      </a:endParaRPr>
                    </a:p>
                  </a:txBody>
                  <a:tcPr/>
                </a:tc>
                <a:tc>
                  <a:txBody>
                    <a:bodyPr/>
                    <a:lstStyle/>
                    <a:p>
                      <a:r>
                        <a:rPr lang="en-US" sz="2400" dirty="0" smtClean="0">
                          <a:latin typeface="Lucida Grande"/>
                        </a:rPr>
                        <a:t>Lead Presenter</a:t>
                      </a:r>
                      <a:endParaRPr lang="en-US" sz="2400" dirty="0">
                        <a:latin typeface="Lucida Grande"/>
                      </a:endParaRPr>
                    </a:p>
                  </a:txBody>
                  <a:tcPr/>
                </a:tc>
                <a:extLst>
                  <a:ext uri="{0D108BD9-81ED-4DB2-BD59-A6C34878D82A}">
                    <a16:rowId xmlns:a16="http://schemas.microsoft.com/office/drawing/2014/main" xmlns="" val="2320268767"/>
                  </a:ext>
                </a:extLst>
              </a:tr>
              <a:tr h="370840">
                <a:tc>
                  <a:txBody>
                    <a:bodyPr/>
                    <a:lstStyle/>
                    <a:p>
                      <a:r>
                        <a:rPr lang="en-US" sz="2400" dirty="0" smtClean="0">
                          <a:latin typeface="Lucida Grande"/>
                        </a:rPr>
                        <a:t>9:15</a:t>
                      </a:r>
                      <a:r>
                        <a:rPr lang="en-US" sz="2400" baseline="0" dirty="0" smtClean="0">
                          <a:latin typeface="Lucida Grande"/>
                        </a:rPr>
                        <a:t> a.m.</a:t>
                      </a:r>
                      <a:endParaRPr lang="en-US" sz="2400" dirty="0">
                        <a:latin typeface="Lucida Grande"/>
                      </a:endParaRPr>
                    </a:p>
                  </a:txBody>
                  <a:tcPr/>
                </a:tc>
                <a:tc>
                  <a:txBody>
                    <a:bodyPr/>
                    <a:lstStyle/>
                    <a:p>
                      <a:r>
                        <a:rPr lang="en-US" sz="2400" dirty="0" smtClean="0">
                          <a:latin typeface="Lucida Grande"/>
                        </a:rPr>
                        <a:t>Overview of APR process</a:t>
                      </a:r>
                      <a:endParaRPr lang="en-US" sz="2400" dirty="0">
                        <a:latin typeface="Lucida Grande"/>
                      </a:endParaRPr>
                    </a:p>
                  </a:txBody>
                  <a:tcPr/>
                </a:tc>
                <a:tc>
                  <a:txBody>
                    <a:bodyPr/>
                    <a:lstStyle/>
                    <a:p>
                      <a:r>
                        <a:rPr lang="en-US" sz="2400" dirty="0" smtClean="0">
                          <a:latin typeface="Lucida Grande"/>
                        </a:rPr>
                        <a:t>Tsu-Jae Liu</a:t>
                      </a:r>
                      <a:endParaRPr lang="en-US" sz="2400" dirty="0">
                        <a:latin typeface="Lucida Grande"/>
                      </a:endParaRPr>
                    </a:p>
                  </a:txBody>
                  <a:tcPr/>
                </a:tc>
                <a:extLst>
                  <a:ext uri="{0D108BD9-81ED-4DB2-BD59-A6C34878D82A}">
                    <a16:rowId xmlns:a16="http://schemas.microsoft.com/office/drawing/2014/main" xmlns="" val="189529253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Lucida Grande"/>
                        </a:rPr>
                        <a:t>10:00</a:t>
                      </a:r>
                      <a:r>
                        <a:rPr lang="en-US" sz="2400" baseline="0" dirty="0" smtClean="0">
                          <a:latin typeface="Lucida Grande"/>
                        </a:rPr>
                        <a:t> a.m.</a:t>
                      </a:r>
                      <a:endParaRPr lang="en-US" sz="2400" dirty="0" smtClean="0">
                        <a:latin typeface="Lucida Grande"/>
                      </a:endParaRPr>
                    </a:p>
                  </a:txBody>
                  <a:tcPr/>
                </a:tc>
                <a:tc>
                  <a:txBody>
                    <a:bodyPr/>
                    <a:lstStyle/>
                    <a:p>
                      <a:r>
                        <a:rPr lang="en-US" sz="2400" dirty="0" smtClean="0">
                          <a:latin typeface="Lucida Grande"/>
                        </a:rPr>
                        <a:t>Strategic planning</a:t>
                      </a:r>
                      <a:endParaRPr lang="en-US" sz="2400" dirty="0">
                        <a:latin typeface="Lucida Grande"/>
                      </a:endParaRPr>
                    </a:p>
                  </a:txBody>
                  <a:tcPr/>
                </a:tc>
                <a:tc>
                  <a:txBody>
                    <a:bodyPr/>
                    <a:lstStyle/>
                    <a:p>
                      <a:r>
                        <a:rPr lang="en-US" sz="2400" dirty="0" smtClean="0">
                          <a:latin typeface="Lucida Grande"/>
                        </a:rPr>
                        <a:t>Katherine Mitchell</a:t>
                      </a:r>
                      <a:endParaRPr lang="en-US" sz="2400" dirty="0">
                        <a:latin typeface="Lucida Grande"/>
                      </a:endParaRPr>
                    </a:p>
                  </a:txBody>
                  <a:tcPr/>
                </a:tc>
                <a:extLst>
                  <a:ext uri="{0D108BD9-81ED-4DB2-BD59-A6C34878D82A}">
                    <a16:rowId xmlns:a16="http://schemas.microsoft.com/office/drawing/2014/main" xmlns="" val="1213473129"/>
                  </a:ext>
                </a:extLst>
              </a:tr>
              <a:tr h="370840">
                <a:tc>
                  <a:txBody>
                    <a:bodyPr/>
                    <a:lstStyle/>
                    <a:p>
                      <a:r>
                        <a:rPr lang="en-US" sz="2400" dirty="0" smtClean="0">
                          <a:latin typeface="Lucida Grande"/>
                        </a:rPr>
                        <a:t>10:15 a.m.</a:t>
                      </a:r>
                      <a:endParaRPr lang="en-US" sz="2400" dirty="0">
                        <a:latin typeface="Lucida Grande"/>
                      </a:endParaRPr>
                    </a:p>
                  </a:txBody>
                  <a:tcPr/>
                </a:tc>
                <a:tc>
                  <a:txBody>
                    <a:bodyPr/>
                    <a:lstStyle/>
                    <a:p>
                      <a:r>
                        <a:rPr lang="en-US" sz="2400" dirty="0" smtClean="0">
                          <a:latin typeface="Lucida Grande"/>
                        </a:rPr>
                        <a:t>Equity &amp;</a:t>
                      </a:r>
                      <a:r>
                        <a:rPr lang="en-US" sz="2400" baseline="0" dirty="0" smtClean="0">
                          <a:latin typeface="Lucida Grande"/>
                        </a:rPr>
                        <a:t> inclusion</a:t>
                      </a:r>
                      <a:r>
                        <a:rPr lang="en-US" sz="2400" dirty="0" smtClean="0">
                          <a:latin typeface="Lucida Grande"/>
                        </a:rPr>
                        <a:t> planning</a:t>
                      </a:r>
                      <a:endParaRPr lang="en-US" sz="2400" dirty="0">
                        <a:latin typeface="Lucida Grande"/>
                      </a:endParaRPr>
                    </a:p>
                  </a:txBody>
                  <a:tcPr/>
                </a:tc>
                <a:tc>
                  <a:txBody>
                    <a:bodyPr/>
                    <a:lstStyle/>
                    <a:p>
                      <a:r>
                        <a:rPr lang="en-US" sz="2400" dirty="0" smtClean="0">
                          <a:latin typeface="Lucida Grande"/>
                        </a:rPr>
                        <a:t>Amy Scharf</a:t>
                      </a:r>
                      <a:endParaRPr lang="en-US" sz="2400" dirty="0">
                        <a:latin typeface="Lucida Grande"/>
                      </a:endParaRPr>
                    </a:p>
                  </a:txBody>
                  <a:tcPr/>
                </a:tc>
                <a:extLst>
                  <a:ext uri="{0D108BD9-81ED-4DB2-BD59-A6C34878D82A}">
                    <a16:rowId xmlns:a16="http://schemas.microsoft.com/office/drawing/2014/main" xmlns="" val="1355005775"/>
                  </a:ext>
                </a:extLst>
              </a:tr>
              <a:tr h="370840">
                <a:tc>
                  <a:txBody>
                    <a:bodyPr/>
                    <a:lstStyle/>
                    <a:p>
                      <a:r>
                        <a:rPr lang="en-US" sz="2400" dirty="0" smtClean="0">
                          <a:latin typeface="Lucida Grande"/>
                        </a:rPr>
                        <a:t>10:30 a.m.</a:t>
                      </a:r>
                      <a:endParaRPr lang="en-US" sz="2400" dirty="0">
                        <a:latin typeface="Lucida Grande"/>
                      </a:endParaRPr>
                    </a:p>
                  </a:txBody>
                  <a:tcPr/>
                </a:tc>
                <a:tc>
                  <a:txBody>
                    <a:bodyPr/>
                    <a:lstStyle/>
                    <a:p>
                      <a:r>
                        <a:rPr lang="en-US" sz="2400" dirty="0" smtClean="0">
                          <a:latin typeface="Lucida Grande"/>
                        </a:rPr>
                        <a:t>Curriculum assessment</a:t>
                      </a:r>
                      <a:endParaRPr lang="en-US" sz="2400" dirty="0">
                        <a:latin typeface="Lucida Grande"/>
                      </a:endParaRPr>
                    </a:p>
                  </a:txBody>
                  <a:tcPr/>
                </a:tc>
                <a:tc>
                  <a:txBody>
                    <a:bodyPr/>
                    <a:lstStyle/>
                    <a:p>
                      <a:r>
                        <a:rPr lang="en-US" sz="2400" dirty="0" smtClean="0">
                          <a:latin typeface="Lucida Grande"/>
                        </a:rPr>
                        <a:t>Yukiko Watanabe</a:t>
                      </a:r>
                      <a:endParaRPr lang="en-US" sz="2400" dirty="0">
                        <a:latin typeface="Lucida Grande"/>
                      </a:endParaRPr>
                    </a:p>
                  </a:txBody>
                  <a:tcPr/>
                </a:tc>
                <a:extLst>
                  <a:ext uri="{0D108BD9-81ED-4DB2-BD59-A6C34878D82A}">
                    <a16:rowId xmlns:a16="http://schemas.microsoft.com/office/drawing/2014/main" xmlns="" val="3943551253"/>
                  </a:ext>
                </a:extLst>
              </a:tr>
              <a:tr h="370840">
                <a:tc>
                  <a:txBody>
                    <a:bodyPr/>
                    <a:lstStyle/>
                    <a:p>
                      <a:r>
                        <a:rPr lang="en-US" sz="2400" dirty="0" smtClean="0">
                          <a:latin typeface="Lucida Grande"/>
                        </a:rPr>
                        <a:t>10:45 a.m.</a:t>
                      </a:r>
                      <a:endParaRPr lang="en-US" sz="2400" dirty="0">
                        <a:latin typeface="Lucida Grande"/>
                      </a:endParaRPr>
                    </a:p>
                  </a:txBody>
                  <a:tcPr/>
                </a:tc>
                <a:tc>
                  <a:txBody>
                    <a:bodyPr/>
                    <a:lstStyle/>
                    <a:p>
                      <a:r>
                        <a:rPr lang="en-US" sz="2400" dirty="0" smtClean="0">
                          <a:solidFill>
                            <a:srgbClr val="FF0000"/>
                          </a:solidFill>
                          <a:latin typeface="Lucida Grande"/>
                        </a:rPr>
                        <a:t>Additional Q&amp;A</a:t>
                      </a:r>
                      <a:endParaRPr lang="en-US" sz="2400" dirty="0">
                        <a:solidFill>
                          <a:srgbClr val="FF0000"/>
                        </a:solidFill>
                        <a:latin typeface="Lucida Grande"/>
                      </a:endParaRPr>
                    </a:p>
                  </a:txBody>
                  <a:tcPr/>
                </a:tc>
                <a:tc>
                  <a:txBody>
                    <a:bodyPr/>
                    <a:lstStyle/>
                    <a:p>
                      <a:endParaRPr lang="en-US" sz="2400" dirty="0">
                        <a:latin typeface="Lucida Grande"/>
                      </a:endParaRPr>
                    </a:p>
                  </a:txBody>
                  <a:tcPr/>
                </a:tc>
                <a:extLst>
                  <a:ext uri="{0D108BD9-81ED-4DB2-BD59-A6C34878D82A}">
                    <a16:rowId xmlns:a16="http://schemas.microsoft.com/office/drawing/2014/main" xmlns="" val="615802915"/>
                  </a:ext>
                </a:extLst>
              </a:tr>
            </a:tbl>
          </a:graphicData>
        </a:graphic>
      </p:graphicFrame>
    </p:spTree>
    <p:extLst>
      <p:ext uri="{BB962C8B-B14F-4D97-AF65-F5344CB8AC3E}">
        <p14:creationId xmlns:p14="http://schemas.microsoft.com/office/powerpoint/2010/main" val="6125145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a:t>
            </a:r>
            <a:endParaRPr lang="en-US" dirty="0"/>
          </a:p>
        </p:txBody>
      </p:sp>
      <p:sp>
        <p:nvSpPr>
          <p:cNvPr id="3" name="Content Placeholder 2"/>
          <p:cNvSpPr>
            <a:spLocks noGrp="1"/>
          </p:cNvSpPr>
          <p:nvPr>
            <p:ph idx="1"/>
          </p:nvPr>
        </p:nvSpPr>
        <p:spPr>
          <a:xfrm>
            <a:off x="482599" y="1351530"/>
            <a:ext cx="8558033" cy="4381363"/>
          </a:xfrm>
        </p:spPr>
        <p:txBody>
          <a:bodyPr>
            <a:normAutofit/>
          </a:bodyPr>
          <a:lstStyle/>
          <a:p>
            <a:endParaRPr lang="en-US" dirty="0" smtClean="0"/>
          </a:p>
        </p:txBody>
      </p:sp>
    </p:spTree>
    <p:extLst>
      <p:ext uri="{BB962C8B-B14F-4D97-AF65-F5344CB8AC3E}">
        <p14:creationId xmlns:p14="http://schemas.microsoft.com/office/powerpoint/2010/main" val="3798895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289378620"/>
              </p:ext>
            </p:extLst>
          </p:nvPr>
        </p:nvGraphicFramePr>
        <p:xfrm>
          <a:off x="199271" y="1642792"/>
          <a:ext cx="8745457" cy="3108960"/>
        </p:xfrm>
        <a:graphic>
          <a:graphicData uri="http://schemas.openxmlformats.org/drawingml/2006/table">
            <a:tbl>
              <a:tblPr firstRow="1" bandRow="1">
                <a:tableStyleId>{5C22544A-7EE6-4342-B048-85BDC9FD1C3A}</a:tableStyleId>
              </a:tblPr>
              <a:tblGrid>
                <a:gridCol w="1882883">
                  <a:extLst>
                    <a:ext uri="{9D8B030D-6E8A-4147-A177-3AD203B41FA5}">
                      <a16:colId xmlns:a16="http://schemas.microsoft.com/office/drawing/2014/main" xmlns="" val="2520895750"/>
                    </a:ext>
                  </a:extLst>
                </a:gridCol>
                <a:gridCol w="3915093">
                  <a:extLst>
                    <a:ext uri="{9D8B030D-6E8A-4147-A177-3AD203B41FA5}">
                      <a16:colId xmlns:a16="http://schemas.microsoft.com/office/drawing/2014/main" xmlns="" val="516606658"/>
                    </a:ext>
                  </a:extLst>
                </a:gridCol>
                <a:gridCol w="2947481">
                  <a:extLst>
                    <a:ext uri="{9D8B030D-6E8A-4147-A177-3AD203B41FA5}">
                      <a16:colId xmlns:a16="http://schemas.microsoft.com/office/drawing/2014/main" xmlns="" val="3283997857"/>
                    </a:ext>
                  </a:extLst>
                </a:gridCol>
              </a:tblGrid>
              <a:tr h="370840">
                <a:tc>
                  <a:txBody>
                    <a:bodyPr/>
                    <a:lstStyle/>
                    <a:p>
                      <a:r>
                        <a:rPr lang="en-US" sz="2400" dirty="0" smtClean="0">
                          <a:latin typeface="Lucida Grande"/>
                        </a:rPr>
                        <a:t>Time</a:t>
                      </a:r>
                      <a:endParaRPr lang="en-US" sz="2400" dirty="0">
                        <a:latin typeface="Lucida Grande"/>
                      </a:endParaRPr>
                    </a:p>
                  </a:txBody>
                  <a:tcPr/>
                </a:tc>
                <a:tc>
                  <a:txBody>
                    <a:bodyPr/>
                    <a:lstStyle/>
                    <a:p>
                      <a:r>
                        <a:rPr lang="en-US" sz="2400" dirty="0" smtClean="0">
                          <a:latin typeface="Lucida Grande"/>
                        </a:rPr>
                        <a:t>Topic</a:t>
                      </a:r>
                      <a:endParaRPr lang="en-US" sz="2400" dirty="0">
                        <a:latin typeface="Lucida Grande"/>
                      </a:endParaRPr>
                    </a:p>
                  </a:txBody>
                  <a:tcPr/>
                </a:tc>
                <a:tc>
                  <a:txBody>
                    <a:bodyPr/>
                    <a:lstStyle/>
                    <a:p>
                      <a:r>
                        <a:rPr lang="en-US" sz="2400" dirty="0" smtClean="0">
                          <a:latin typeface="Lucida Grande"/>
                        </a:rPr>
                        <a:t>Lead Presenter</a:t>
                      </a:r>
                      <a:endParaRPr lang="en-US" sz="2400" dirty="0">
                        <a:latin typeface="Lucida Grande"/>
                      </a:endParaRPr>
                    </a:p>
                  </a:txBody>
                  <a:tcPr/>
                </a:tc>
                <a:extLst>
                  <a:ext uri="{0D108BD9-81ED-4DB2-BD59-A6C34878D82A}">
                    <a16:rowId xmlns:a16="http://schemas.microsoft.com/office/drawing/2014/main" xmlns="" val="2320268767"/>
                  </a:ext>
                </a:extLst>
              </a:tr>
              <a:tr h="370840">
                <a:tc>
                  <a:txBody>
                    <a:bodyPr/>
                    <a:lstStyle/>
                    <a:p>
                      <a:r>
                        <a:rPr lang="en-US" sz="2400" dirty="0" smtClean="0">
                          <a:latin typeface="Lucida Grande"/>
                        </a:rPr>
                        <a:t> 9:15</a:t>
                      </a:r>
                      <a:r>
                        <a:rPr lang="en-US" sz="2400" baseline="0" dirty="0" smtClean="0">
                          <a:latin typeface="Lucida Grande"/>
                        </a:rPr>
                        <a:t> a.m.</a:t>
                      </a:r>
                      <a:endParaRPr lang="en-US" sz="2400" dirty="0">
                        <a:latin typeface="Lucida Grande"/>
                      </a:endParaRPr>
                    </a:p>
                  </a:txBody>
                  <a:tcPr/>
                </a:tc>
                <a:tc>
                  <a:txBody>
                    <a:bodyPr/>
                    <a:lstStyle/>
                    <a:p>
                      <a:r>
                        <a:rPr lang="en-US" sz="2400" dirty="0" smtClean="0">
                          <a:solidFill>
                            <a:srgbClr val="FF0000"/>
                          </a:solidFill>
                          <a:latin typeface="Lucida Grande"/>
                        </a:rPr>
                        <a:t>Overview of APR process</a:t>
                      </a:r>
                      <a:endParaRPr lang="en-US" sz="2400" dirty="0">
                        <a:solidFill>
                          <a:srgbClr val="FF0000"/>
                        </a:solidFill>
                        <a:latin typeface="Lucida Grande"/>
                      </a:endParaRPr>
                    </a:p>
                  </a:txBody>
                  <a:tcPr/>
                </a:tc>
                <a:tc>
                  <a:txBody>
                    <a:bodyPr/>
                    <a:lstStyle/>
                    <a:p>
                      <a:r>
                        <a:rPr lang="en-US" sz="2400" dirty="0" smtClean="0">
                          <a:solidFill>
                            <a:srgbClr val="FF0000"/>
                          </a:solidFill>
                          <a:latin typeface="Lucida Grande"/>
                        </a:rPr>
                        <a:t>Tsu-Jae Liu</a:t>
                      </a:r>
                      <a:endParaRPr lang="en-US" sz="2400" dirty="0">
                        <a:solidFill>
                          <a:srgbClr val="FF0000"/>
                        </a:solidFill>
                        <a:latin typeface="Lucida Grande"/>
                      </a:endParaRPr>
                    </a:p>
                  </a:txBody>
                  <a:tcPr/>
                </a:tc>
                <a:extLst>
                  <a:ext uri="{0D108BD9-81ED-4DB2-BD59-A6C34878D82A}">
                    <a16:rowId xmlns:a16="http://schemas.microsoft.com/office/drawing/2014/main" xmlns="" val="189529253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Lucida Grande"/>
                        </a:rPr>
                        <a:t>10:00</a:t>
                      </a:r>
                      <a:r>
                        <a:rPr lang="en-US" sz="2400" baseline="0" dirty="0" smtClean="0">
                          <a:latin typeface="Lucida Grande"/>
                        </a:rPr>
                        <a:t> a.m.</a:t>
                      </a:r>
                      <a:endParaRPr lang="en-US" sz="2400" dirty="0" smtClean="0">
                        <a:latin typeface="Lucida Grande"/>
                      </a:endParaRPr>
                    </a:p>
                  </a:txBody>
                  <a:tcPr/>
                </a:tc>
                <a:tc>
                  <a:txBody>
                    <a:bodyPr/>
                    <a:lstStyle/>
                    <a:p>
                      <a:r>
                        <a:rPr lang="en-US" sz="2400" dirty="0" smtClean="0">
                          <a:latin typeface="Lucida Grande"/>
                        </a:rPr>
                        <a:t>Strategic planning</a:t>
                      </a:r>
                      <a:endParaRPr lang="en-US" sz="2400" dirty="0">
                        <a:latin typeface="Lucida Grande"/>
                      </a:endParaRPr>
                    </a:p>
                  </a:txBody>
                  <a:tcPr/>
                </a:tc>
                <a:tc>
                  <a:txBody>
                    <a:bodyPr/>
                    <a:lstStyle/>
                    <a:p>
                      <a:r>
                        <a:rPr lang="en-US" sz="2400" dirty="0" smtClean="0">
                          <a:latin typeface="Lucida Grande"/>
                        </a:rPr>
                        <a:t>Katherine Mitchell</a:t>
                      </a:r>
                      <a:endParaRPr lang="en-US" sz="2400" dirty="0">
                        <a:latin typeface="Lucida Grande"/>
                      </a:endParaRPr>
                    </a:p>
                  </a:txBody>
                  <a:tcPr/>
                </a:tc>
                <a:extLst>
                  <a:ext uri="{0D108BD9-81ED-4DB2-BD59-A6C34878D82A}">
                    <a16:rowId xmlns:a16="http://schemas.microsoft.com/office/drawing/2014/main" xmlns="" val="1213473129"/>
                  </a:ext>
                </a:extLst>
              </a:tr>
              <a:tr h="370840">
                <a:tc>
                  <a:txBody>
                    <a:bodyPr/>
                    <a:lstStyle/>
                    <a:p>
                      <a:r>
                        <a:rPr lang="en-US" sz="2400" dirty="0" smtClean="0">
                          <a:latin typeface="Lucida Grande"/>
                        </a:rPr>
                        <a:t>10:15 a.m.</a:t>
                      </a:r>
                      <a:endParaRPr lang="en-US" sz="2400" dirty="0">
                        <a:latin typeface="Lucida Grande"/>
                      </a:endParaRPr>
                    </a:p>
                  </a:txBody>
                  <a:tcPr/>
                </a:tc>
                <a:tc>
                  <a:txBody>
                    <a:bodyPr/>
                    <a:lstStyle/>
                    <a:p>
                      <a:r>
                        <a:rPr lang="en-US" sz="2400" dirty="0" smtClean="0">
                          <a:latin typeface="Lucida Grande"/>
                        </a:rPr>
                        <a:t>Equity &amp;</a:t>
                      </a:r>
                      <a:r>
                        <a:rPr lang="en-US" sz="2400" baseline="0" dirty="0" smtClean="0">
                          <a:latin typeface="Lucida Grande"/>
                        </a:rPr>
                        <a:t> inclusion</a:t>
                      </a:r>
                      <a:r>
                        <a:rPr lang="en-US" sz="2400" dirty="0" smtClean="0">
                          <a:latin typeface="Lucida Grande"/>
                        </a:rPr>
                        <a:t> planning</a:t>
                      </a:r>
                      <a:endParaRPr lang="en-US" sz="2400" dirty="0">
                        <a:latin typeface="Lucida Grande"/>
                      </a:endParaRPr>
                    </a:p>
                  </a:txBody>
                  <a:tcPr/>
                </a:tc>
                <a:tc>
                  <a:txBody>
                    <a:bodyPr/>
                    <a:lstStyle/>
                    <a:p>
                      <a:r>
                        <a:rPr lang="en-US" sz="2400" dirty="0" smtClean="0">
                          <a:latin typeface="Lucida Grande"/>
                        </a:rPr>
                        <a:t>Amy Scharf</a:t>
                      </a:r>
                      <a:endParaRPr lang="en-US" sz="2400" dirty="0">
                        <a:latin typeface="Lucida Grande"/>
                      </a:endParaRPr>
                    </a:p>
                  </a:txBody>
                  <a:tcPr/>
                </a:tc>
                <a:extLst>
                  <a:ext uri="{0D108BD9-81ED-4DB2-BD59-A6C34878D82A}">
                    <a16:rowId xmlns:a16="http://schemas.microsoft.com/office/drawing/2014/main" xmlns="" val="1355005775"/>
                  </a:ext>
                </a:extLst>
              </a:tr>
              <a:tr h="370840">
                <a:tc>
                  <a:txBody>
                    <a:bodyPr/>
                    <a:lstStyle/>
                    <a:p>
                      <a:r>
                        <a:rPr lang="en-US" sz="2400" dirty="0" smtClean="0">
                          <a:latin typeface="Lucida Grande"/>
                        </a:rPr>
                        <a:t>10:30 a.m.</a:t>
                      </a:r>
                      <a:endParaRPr lang="en-US" sz="2400" dirty="0">
                        <a:latin typeface="Lucida Grande"/>
                      </a:endParaRPr>
                    </a:p>
                  </a:txBody>
                  <a:tcPr/>
                </a:tc>
                <a:tc>
                  <a:txBody>
                    <a:bodyPr/>
                    <a:lstStyle/>
                    <a:p>
                      <a:r>
                        <a:rPr lang="en-US" sz="2400" dirty="0" smtClean="0">
                          <a:latin typeface="Lucida Grande"/>
                        </a:rPr>
                        <a:t>Curriculum assessment</a:t>
                      </a:r>
                      <a:endParaRPr lang="en-US" sz="2400" dirty="0">
                        <a:latin typeface="Lucida Grande"/>
                      </a:endParaRPr>
                    </a:p>
                  </a:txBody>
                  <a:tcPr/>
                </a:tc>
                <a:tc>
                  <a:txBody>
                    <a:bodyPr/>
                    <a:lstStyle/>
                    <a:p>
                      <a:r>
                        <a:rPr lang="en-US" sz="2400" dirty="0" smtClean="0">
                          <a:latin typeface="Lucida Grande"/>
                        </a:rPr>
                        <a:t>Yukiko Watanabe</a:t>
                      </a:r>
                      <a:endParaRPr lang="en-US" sz="2400" dirty="0">
                        <a:latin typeface="Lucida Grande"/>
                      </a:endParaRPr>
                    </a:p>
                  </a:txBody>
                  <a:tcPr/>
                </a:tc>
                <a:extLst>
                  <a:ext uri="{0D108BD9-81ED-4DB2-BD59-A6C34878D82A}">
                    <a16:rowId xmlns:a16="http://schemas.microsoft.com/office/drawing/2014/main" xmlns="" val="3943551253"/>
                  </a:ext>
                </a:extLst>
              </a:tr>
              <a:tr h="370840">
                <a:tc>
                  <a:txBody>
                    <a:bodyPr/>
                    <a:lstStyle/>
                    <a:p>
                      <a:r>
                        <a:rPr lang="en-US" sz="2400" dirty="0" smtClean="0">
                          <a:latin typeface="Lucida Grande"/>
                        </a:rPr>
                        <a:t>10:45 a.m.</a:t>
                      </a:r>
                      <a:endParaRPr lang="en-US" sz="2400" dirty="0">
                        <a:latin typeface="Lucida Grande"/>
                      </a:endParaRPr>
                    </a:p>
                  </a:txBody>
                  <a:tcPr/>
                </a:tc>
                <a:tc>
                  <a:txBody>
                    <a:bodyPr/>
                    <a:lstStyle/>
                    <a:p>
                      <a:r>
                        <a:rPr lang="en-US" sz="2400" dirty="0" smtClean="0">
                          <a:latin typeface="Lucida Grande"/>
                        </a:rPr>
                        <a:t>Additional Q&amp;A</a:t>
                      </a:r>
                      <a:endParaRPr lang="en-US" sz="2400" dirty="0">
                        <a:latin typeface="Lucida Grande"/>
                      </a:endParaRPr>
                    </a:p>
                  </a:txBody>
                  <a:tcPr/>
                </a:tc>
                <a:tc>
                  <a:txBody>
                    <a:bodyPr/>
                    <a:lstStyle/>
                    <a:p>
                      <a:endParaRPr lang="en-US" sz="2400" dirty="0">
                        <a:latin typeface="Lucida Grande"/>
                      </a:endParaRPr>
                    </a:p>
                  </a:txBody>
                  <a:tcPr/>
                </a:tc>
                <a:extLst>
                  <a:ext uri="{0D108BD9-81ED-4DB2-BD59-A6C34878D82A}">
                    <a16:rowId xmlns:a16="http://schemas.microsoft.com/office/drawing/2014/main" xmlns="" val="615802915"/>
                  </a:ext>
                </a:extLst>
              </a:tr>
            </a:tbl>
          </a:graphicData>
        </a:graphic>
      </p:graphicFrame>
    </p:spTree>
    <p:extLst>
      <p:ext uri="{BB962C8B-B14F-4D97-AF65-F5344CB8AC3E}">
        <p14:creationId xmlns:p14="http://schemas.microsoft.com/office/powerpoint/2010/main" val="1297507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 Purpose and Function</a:t>
            </a:r>
            <a:endParaRPr lang="en-US" dirty="0"/>
          </a:p>
        </p:txBody>
      </p:sp>
      <p:sp>
        <p:nvSpPr>
          <p:cNvPr id="3" name="Content Placeholder 2"/>
          <p:cNvSpPr>
            <a:spLocks noGrp="1"/>
          </p:cNvSpPr>
          <p:nvPr>
            <p:ph idx="1"/>
          </p:nvPr>
        </p:nvSpPr>
        <p:spPr>
          <a:xfrm>
            <a:off x="482598" y="1182482"/>
            <a:ext cx="8515405" cy="4595911"/>
          </a:xfrm>
        </p:spPr>
        <p:txBody>
          <a:bodyPr>
            <a:normAutofit lnSpcReduction="10000"/>
          </a:bodyPr>
          <a:lstStyle/>
          <a:p>
            <a:r>
              <a:rPr lang="en-US" sz="2400" dirty="0"/>
              <a:t>C</a:t>
            </a:r>
            <a:r>
              <a:rPr lang="en-US" sz="2400" dirty="0" smtClean="0"/>
              <a:t>omprehensive assessment </a:t>
            </a:r>
            <a:r>
              <a:rPr lang="en-US" sz="2400" dirty="0"/>
              <a:t>to identify strengths </a:t>
            </a:r>
            <a:r>
              <a:rPr lang="en-US" sz="2400" dirty="0" smtClean="0"/>
              <a:t>and areas </a:t>
            </a:r>
            <a:r>
              <a:rPr lang="en-US" sz="2400" dirty="0"/>
              <a:t>for </a:t>
            </a:r>
            <a:r>
              <a:rPr lang="en-US" sz="2400" dirty="0" smtClean="0"/>
              <a:t>improvement</a:t>
            </a:r>
          </a:p>
          <a:p>
            <a:pPr lvl="1"/>
            <a:r>
              <a:rPr lang="en-US" sz="2000" dirty="0"/>
              <a:t>research focus</a:t>
            </a:r>
          </a:p>
          <a:p>
            <a:pPr lvl="1"/>
            <a:r>
              <a:rPr lang="en-US" sz="2000" dirty="0" smtClean="0"/>
              <a:t>opportunities </a:t>
            </a:r>
            <a:r>
              <a:rPr lang="en-US" sz="2000" dirty="0"/>
              <a:t>and challenges</a:t>
            </a:r>
            <a:endParaRPr lang="en-US" dirty="0"/>
          </a:p>
          <a:p>
            <a:pPr lvl="1"/>
            <a:r>
              <a:rPr lang="en-US" sz="2000" dirty="0" smtClean="0"/>
              <a:t>programmatic </a:t>
            </a:r>
            <a:r>
              <a:rPr lang="en-US" sz="2000" dirty="0"/>
              <a:t>evaluation of student learning</a:t>
            </a:r>
          </a:p>
          <a:p>
            <a:pPr lvl="1"/>
            <a:r>
              <a:rPr lang="en-US" sz="2000" dirty="0"/>
              <a:t>assessment of </a:t>
            </a:r>
            <a:r>
              <a:rPr lang="en-US" sz="2000" dirty="0" smtClean="0"/>
              <a:t>resources</a:t>
            </a:r>
          </a:p>
          <a:p>
            <a:r>
              <a:rPr lang="en-US" sz="2400" dirty="0" smtClean="0"/>
              <a:t>Plan </a:t>
            </a:r>
            <a:r>
              <a:rPr lang="en-US" sz="2400" dirty="0"/>
              <a:t>for the </a:t>
            </a:r>
            <a:r>
              <a:rPr lang="en-US" sz="2400" dirty="0" smtClean="0"/>
              <a:t>future</a:t>
            </a:r>
          </a:p>
          <a:p>
            <a:pPr lvl="1"/>
            <a:r>
              <a:rPr lang="en-US" sz="2000" dirty="0"/>
              <a:t>a</a:t>
            </a:r>
            <a:r>
              <a:rPr lang="en-US" sz="2000" dirty="0" smtClean="0"/>
              <a:t>cademic unit strategic planning</a:t>
            </a:r>
          </a:p>
          <a:p>
            <a:pPr lvl="1"/>
            <a:r>
              <a:rPr lang="en-US" sz="2000" dirty="0" smtClean="0"/>
              <a:t>equity and </a:t>
            </a:r>
            <a:r>
              <a:rPr lang="en-US" sz="2000" dirty="0"/>
              <a:t>inclusion planning</a:t>
            </a:r>
            <a:endParaRPr lang="en-US" sz="2000" dirty="0" smtClean="0"/>
          </a:p>
          <a:p>
            <a:r>
              <a:rPr lang="en-US" sz="2400" dirty="0" smtClean="0"/>
              <a:t>Essential for Berkeley’s institutional accreditation by WASC Senior College and University Commission (WSCUC)</a:t>
            </a:r>
          </a:p>
        </p:txBody>
      </p:sp>
      <p:sp>
        <p:nvSpPr>
          <p:cNvPr id="7" name="Footer Placeholder 5"/>
          <p:cNvSpPr>
            <a:spLocks noGrp="1"/>
          </p:cNvSpPr>
          <p:nvPr>
            <p:ph type="ftr" sz="quarter" idx="10"/>
          </p:nvPr>
        </p:nvSpPr>
        <p:spPr>
          <a:xfrm>
            <a:off x="5912188" y="6471682"/>
            <a:ext cx="3086100" cy="365125"/>
          </a:xfrm>
        </p:spPr>
        <p:txBody>
          <a:bodyPr/>
          <a:lstStyle/>
          <a:p>
            <a:pPr algn="r"/>
            <a:fld id="{FE3FA318-D30C-4590-B2DF-BC1AD9A4CD48}" type="slidenum">
              <a:rPr lang="en-US" sz="1400" smtClean="0">
                <a:solidFill>
                  <a:schemeClr val="bg1"/>
                </a:solidFill>
                <a:latin typeface="Lucida Grande"/>
              </a:rPr>
              <a:t>5</a:t>
            </a:fld>
            <a:endParaRPr lang="en-US" sz="1400" dirty="0">
              <a:solidFill>
                <a:schemeClr val="bg1"/>
              </a:solidFill>
              <a:latin typeface="Lucida Grande"/>
            </a:endParaRPr>
          </a:p>
        </p:txBody>
      </p:sp>
    </p:spTree>
    <p:extLst>
      <p:ext uri="{BB962C8B-B14F-4D97-AF65-F5344CB8AC3E}">
        <p14:creationId xmlns:p14="http://schemas.microsoft.com/office/powerpoint/2010/main" val="316926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93319"/>
            <a:ext cx="8068276" cy="1150353"/>
          </a:xfrm>
        </p:spPr>
        <p:txBody>
          <a:bodyPr>
            <a:noAutofit/>
          </a:bodyPr>
          <a:lstStyle/>
          <a:p>
            <a:r>
              <a:rPr lang="en-US" dirty="0" smtClean="0"/>
              <a:t>APR Benefits</a:t>
            </a:r>
            <a:endParaRPr lang="en-US" dirty="0"/>
          </a:p>
        </p:txBody>
      </p:sp>
      <p:sp>
        <p:nvSpPr>
          <p:cNvPr id="3" name="Content Placeholder 2"/>
          <p:cNvSpPr>
            <a:spLocks noGrp="1"/>
          </p:cNvSpPr>
          <p:nvPr>
            <p:ph idx="1"/>
          </p:nvPr>
        </p:nvSpPr>
        <p:spPr/>
        <p:txBody>
          <a:bodyPr>
            <a:normAutofit/>
          </a:bodyPr>
          <a:lstStyle/>
          <a:p>
            <a:pPr lvl="0" fontAlgn="base"/>
            <a:r>
              <a:rPr lang="en-US" dirty="0" smtClean="0"/>
              <a:t>Self assessment and strategic planning</a:t>
            </a:r>
          </a:p>
          <a:p>
            <a:pPr lvl="1" fontAlgn="base"/>
            <a:r>
              <a:rPr lang="en-US" dirty="0" smtClean="0"/>
              <a:t>Assistance from APR Support Team</a:t>
            </a:r>
            <a:endParaRPr lang="en-US" dirty="0"/>
          </a:p>
          <a:p>
            <a:pPr lvl="0" fontAlgn="base"/>
            <a:r>
              <a:rPr lang="en-US" dirty="0" smtClean="0"/>
              <a:t>Advice from external peers</a:t>
            </a:r>
          </a:p>
          <a:p>
            <a:pPr lvl="1" fontAlgn="base"/>
            <a:r>
              <a:rPr lang="en-US" dirty="0" smtClean="0"/>
              <a:t>External Review Committee (ERC)</a:t>
            </a:r>
          </a:p>
          <a:p>
            <a:pPr lvl="0" fontAlgn="base"/>
            <a:r>
              <a:rPr lang="en-US" dirty="0" smtClean="0"/>
              <a:t>Feedback from </a:t>
            </a:r>
            <a:r>
              <a:rPr lang="en-US" dirty="0"/>
              <a:t>a</a:t>
            </a:r>
            <a:r>
              <a:rPr lang="en-US" dirty="0" smtClean="0"/>
              <a:t>dministrative leaders and  Academic Senate committees</a:t>
            </a:r>
          </a:p>
          <a:p>
            <a:pPr lvl="1" fontAlgn="base"/>
            <a:r>
              <a:rPr lang="en-US" dirty="0" smtClean="0"/>
              <a:t>Recognition of department’s </a:t>
            </a:r>
            <a:r>
              <a:rPr lang="en-US" dirty="0"/>
              <a:t>strengths and </a:t>
            </a:r>
            <a:r>
              <a:rPr lang="en-US" dirty="0" smtClean="0"/>
              <a:t>needs</a:t>
            </a:r>
          </a:p>
        </p:txBody>
      </p:sp>
      <p:sp>
        <p:nvSpPr>
          <p:cNvPr id="6" name="Footer Placeholder 5"/>
          <p:cNvSpPr>
            <a:spLocks noGrp="1"/>
          </p:cNvSpPr>
          <p:nvPr>
            <p:ph type="ftr" sz="quarter" idx="10"/>
          </p:nvPr>
        </p:nvSpPr>
        <p:spPr>
          <a:xfrm>
            <a:off x="5912188" y="6471682"/>
            <a:ext cx="3086100" cy="365125"/>
          </a:xfrm>
        </p:spPr>
        <p:txBody>
          <a:bodyPr/>
          <a:lstStyle/>
          <a:p>
            <a:pPr algn="r"/>
            <a:fld id="{432E1010-377F-4512-8AB8-2263A693559E}" type="slidenum">
              <a:rPr lang="en-US" sz="1400" smtClean="0">
                <a:solidFill>
                  <a:schemeClr val="bg1"/>
                </a:solidFill>
                <a:latin typeface="Lucida Grande"/>
              </a:rPr>
              <a:t>6</a:t>
            </a:fld>
            <a:endParaRPr lang="en-US" sz="1400" dirty="0">
              <a:solidFill>
                <a:schemeClr val="bg1"/>
              </a:solidFill>
              <a:latin typeface="Lucida Grande"/>
            </a:endParaRPr>
          </a:p>
        </p:txBody>
      </p:sp>
    </p:spTree>
    <p:extLst>
      <p:ext uri="{BB962C8B-B14F-4D97-AF65-F5344CB8AC3E}">
        <p14:creationId xmlns:p14="http://schemas.microsoft.com/office/powerpoint/2010/main" val="1431871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 Support Team</a:t>
            </a:r>
          </a:p>
        </p:txBody>
      </p:sp>
      <p:sp>
        <p:nvSpPr>
          <p:cNvPr id="3" name="Content Placeholder 2"/>
          <p:cNvSpPr>
            <a:spLocks noGrp="1"/>
          </p:cNvSpPr>
          <p:nvPr>
            <p:ph idx="1"/>
          </p:nvPr>
        </p:nvSpPr>
        <p:spPr>
          <a:xfrm>
            <a:off x="482600" y="1351530"/>
            <a:ext cx="8661400" cy="4381363"/>
          </a:xfrm>
        </p:spPr>
        <p:txBody>
          <a:bodyPr>
            <a:normAutofit/>
          </a:bodyPr>
          <a:lstStyle/>
          <a:p>
            <a:r>
              <a:rPr lang="en-US" dirty="0" smtClean="0"/>
              <a:t>Anya Grant, </a:t>
            </a:r>
            <a:r>
              <a:rPr lang="en-US" i="1" dirty="0" smtClean="0"/>
              <a:t>APR Coordinator</a:t>
            </a:r>
          </a:p>
          <a:p>
            <a:r>
              <a:rPr lang="en-US" dirty="0" smtClean="0"/>
              <a:t>Katherine Mitchell, </a:t>
            </a:r>
            <a:r>
              <a:rPr lang="en-US" i="1" dirty="0" smtClean="0"/>
              <a:t>Organizational Consultant</a:t>
            </a:r>
          </a:p>
          <a:p>
            <a:r>
              <a:rPr lang="en-US" dirty="0" smtClean="0"/>
              <a:t>Amy Scharf, </a:t>
            </a:r>
            <a:r>
              <a:rPr lang="en-US" i="1" dirty="0" smtClean="0"/>
              <a:t>Equity and Inclusion Consultant</a:t>
            </a:r>
          </a:p>
          <a:p>
            <a:r>
              <a:rPr lang="en-US" dirty="0" smtClean="0"/>
              <a:t>Yuki Watanabe, </a:t>
            </a:r>
            <a:r>
              <a:rPr lang="en-US" i="1" dirty="0" smtClean="0"/>
              <a:t>Outcomes Assessment Consultant</a:t>
            </a:r>
          </a:p>
          <a:p>
            <a:r>
              <a:rPr lang="en-US" dirty="0" smtClean="0"/>
              <a:t>Malcolm </a:t>
            </a:r>
            <a:r>
              <a:rPr lang="en-US" dirty="0" err="1" smtClean="0"/>
              <a:t>Quon</a:t>
            </a:r>
            <a:r>
              <a:rPr lang="en-US" dirty="0" smtClean="0"/>
              <a:t>, </a:t>
            </a:r>
            <a:r>
              <a:rPr lang="en-US" i="1" dirty="0" smtClean="0"/>
              <a:t>Institutional Research Analyst</a:t>
            </a:r>
          </a:p>
          <a:p>
            <a:r>
              <a:rPr lang="en-US" dirty="0" smtClean="0"/>
              <a:t>John </a:t>
            </a:r>
            <a:r>
              <a:rPr lang="en-US" dirty="0" err="1" smtClean="0"/>
              <a:t>Scroggs</a:t>
            </a:r>
            <a:r>
              <a:rPr lang="en-US" dirty="0" smtClean="0"/>
              <a:t>, </a:t>
            </a:r>
          </a:p>
          <a:p>
            <a:pPr marL="400050" lvl="1" indent="0">
              <a:buNone/>
            </a:pPr>
            <a:r>
              <a:rPr lang="en-US" sz="2800" i="1" dirty="0" smtClean="0"/>
              <a:t>Chief of Staff, Academic &amp; Space Planning</a:t>
            </a:r>
          </a:p>
          <a:p>
            <a:endParaRPr lang="en-US" dirty="0" smtClean="0"/>
          </a:p>
          <a:p>
            <a:endParaRPr lang="en-US" dirty="0" smtClean="0"/>
          </a:p>
          <a:p>
            <a:endParaRPr lang="en-US" dirty="0"/>
          </a:p>
        </p:txBody>
      </p:sp>
      <p:sp>
        <p:nvSpPr>
          <p:cNvPr id="5" name="Footer Placeholder 5"/>
          <p:cNvSpPr>
            <a:spLocks noGrp="1"/>
          </p:cNvSpPr>
          <p:nvPr>
            <p:ph type="ftr" sz="quarter" idx="10"/>
          </p:nvPr>
        </p:nvSpPr>
        <p:spPr>
          <a:xfrm>
            <a:off x="5912188" y="6471682"/>
            <a:ext cx="3086100" cy="365125"/>
          </a:xfrm>
        </p:spPr>
        <p:txBody>
          <a:bodyPr/>
          <a:lstStyle/>
          <a:p>
            <a:pPr algn="r"/>
            <a:fld id="{AB41DD40-F68F-4F90-998A-BBF8A1E3530A}" type="slidenum">
              <a:rPr lang="en-US" sz="1400" smtClean="0">
                <a:solidFill>
                  <a:schemeClr val="bg1"/>
                </a:solidFill>
                <a:latin typeface="Lucida Grande"/>
              </a:rPr>
              <a:t>7</a:t>
            </a:fld>
            <a:endParaRPr lang="en-US" sz="1400" dirty="0">
              <a:solidFill>
                <a:schemeClr val="bg1"/>
              </a:solidFill>
              <a:latin typeface="Lucida Grande"/>
            </a:endParaRPr>
          </a:p>
        </p:txBody>
      </p:sp>
    </p:spTree>
    <p:extLst>
      <p:ext uri="{BB962C8B-B14F-4D97-AF65-F5344CB8AC3E}">
        <p14:creationId xmlns:p14="http://schemas.microsoft.com/office/powerpoint/2010/main" val="24016949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Testimonial</a:t>
            </a:r>
            <a:endParaRPr lang="en-US" sz="2800" b="1" i="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t>
            </a:r>
            <a:r>
              <a:rPr lang="en-US" dirty="0"/>
              <a:t>I want to thank you and your staff for all your assistance in what was (in retrospect now!) a very useful and productive process. We were able to make excellent use of this report/data with our external advisory board and this week during our ABET review and it will be very helpful in our building out our future plans</a:t>
            </a:r>
            <a:r>
              <a:rPr lang="en-US" dirty="0" smtClean="0"/>
              <a:t>.”</a:t>
            </a:r>
          </a:p>
          <a:p>
            <a:pPr marL="0" indent="0">
              <a:buNone/>
            </a:pPr>
            <a:r>
              <a:rPr lang="en-US" sz="2000" i="1" dirty="0" smtClean="0">
                <a:sym typeface="Symbol" panose="05050102010706020507" pitchFamily="18" charset="2"/>
              </a:rPr>
              <a:t> </a:t>
            </a:r>
            <a:r>
              <a:rPr lang="en-US" sz="2000" dirty="0" smtClean="0"/>
              <a:t>David </a:t>
            </a:r>
            <a:r>
              <a:rPr lang="en-US" sz="2000" dirty="0" err="1" smtClean="0"/>
              <a:t>Dornfeld</a:t>
            </a:r>
            <a:r>
              <a:rPr lang="en-US" sz="2000" dirty="0" smtClean="0"/>
              <a:t>, </a:t>
            </a:r>
            <a:r>
              <a:rPr lang="en-US" sz="2000" i="1" dirty="0" smtClean="0"/>
              <a:t>Chair</a:t>
            </a:r>
            <a:r>
              <a:rPr lang="en-US" sz="2000" dirty="0" smtClean="0"/>
              <a:t>, Department of Mechanical Engineering</a:t>
            </a:r>
            <a:endParaRPr lang="en-US" sz="2000" dirty="0"/>
          </a:p>
        </p:txBody>
      </p:sp>
      <p:sp>
        <p:nvSpPr>
          <p:cNvPr id="6" name="Footer Placeholder 5"/>
          <p:cNvSpPr>
            <a:spLocks noGrp="1"/>
          </p:cNvSpPr>
          <p:nvPr>
            <p:ph type="ftr" sz="quarter" idx="10"/>
          </p:nvPr>
        </p:nvSpPr>
        <p:spPr>
          <a:xfrm>
            <a:off x="5912188" y="6471682"/>
            <a:ext cx="3086100" cy="365125"/>
          </a:xfrm>
        </p:spPr>
        <p:txBody>
          <a:bodyPr/>
          <a:lstStyle/>
          <a:p>
            <a:pPr algn="r"/>
            <a:fld id="{0285F0E3-FC82-4AF8-AFCA-423F0FC7E3C2}" type="slidenum">
              <a:rPr lang="en-US" sz="1400" smtClean="0">
                <a:solidFill>
                  <a:schemeClr val="bg1"/>
                </a:solidFill>
                <a:latin typeface="Lucida Grande"/>
              </a:rPr>
              <a:t>8</a:t>
            </a:fld>
            <a:endParaRPr lang="en-US" sz="1400" dirty="0">
              <a:solidFill>
                <a:schemeClr val="bg1"/>
              </a:solidFill>
              <a:latin typeface="Lucida Grande"/>
            </a:endParaRPr>
          </a:p>
        </p:txBody>
      </p:sp>
    </p:spTree>
    <p:extLst>
      <p:ext uri="{BB962C8B-B14F-4D97-AF65-F5344CB8AC3E}">
        <p14:creationId xmlns:p14="http://schemas.microsoft.com/office/powerpoint/2010/main" val="6961025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Preparing for the Review</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year before the ERC site visit:</a:t>
            </a:r>
          </a:p>
          <a:p>
            <a:pPr lvl="1"/>
            <a:r>
              <a:rPr lang="en-US" dirty="0" smtClean="0"/>
              <a:t>Kick-off meeting with the Vice Provost</a:t>
            </a:r>
          </a:p>
          <a:p>
            <a:pPr lvl="1"/>
            <a:r>
              <a:rPr lang="en-US" dirty="0" smtClean="0"/>
              <a:t>Meeting with APR Support Team</a:t>
            </a:r>
          </a:p>
          <a:p>
            <a:pPr lvl="1"/>
            <a:r>
              <a:rPr lang="en-US" dirty="0" smtClean="0"/>
              <a:t>Submission of names of candidates for the ERC</a:t>
            </a:r>
          </a:p>
          <a:p>
            <a:pPr lvl="1"/>
            <a:r>
              <a:rPr lang="en-US" dirty="0" smtClean="0"/>
              <a:t>Submission of names of candidates for Senate Liaison</a:t>
            </a:r>
          </a:p>
          <a:p>
            <a:pPr lvl="1"/>
            <a:r>
              <a:rPr lang="en-US" dirty="0" smtClean="0"/>
              <a:t>Commence self-study report</a:t>
            </a:r>
          </a:p>
          <a:p>
            <a:r>
              <a:rPr lang="en-US" dirty="0" smtClean="0"/>
              <a:t>2 months before ERC site visit:</a:t>
            </a:r>
          </a:p>
          <a:p>
            <a:pPr lvl="1"/>
            <a:r>
              <a:rPr lang="en-US" dirty="0" smtClean="0"/>
              <a:t>Submission of self-study report</a:t>
            </a:r>
          </a:p>
          <a:p>
            <a:pPr lvl="1"/>
            <a:r>
              <a:rPr lang="en-US" dirty="0" smtClean="0"/>
              <a:t>Finalize ERC meeting agenda in consultation with the APR Coordinator</a:t>
            </a:r>
          </a:p>
          <a:p>
            <a:pPr lvl="1"/>
            <a:endParaRPr lang="en-US" dirty="0"/>
          </a:p>
        </p:txBody>
      </p:sp>
      <p:sp>
        <p:nvSpPr>
          <p:cNvPr id="6" name="Footer Placeholder 5"/>
          <p:cNvSpPr>
            <a:spLocks noGrp="1"/>
          </p:cNvSpPr>
          <p:nvPr>
            <p:ph type="ftr" sz="quarter" idx="10"/>
          </p:nvPr>
        </p:nvSpPr>
        <p:spPr>
          <a:xfrm>
            <a:off x="5912188" y="6471682"/>
            <a:ext cx="3086100" cy="365125"/>
          </a:xfrm>
        </p:spPr>
        <p:txBody>
          <a:bodyPr/>
          <a:lstStyle/>
          <a:p>
            <a:pPr algn="r"/>
            <a:fld id="{1C87CA42-7A65-493A-A621-0501E07E8001}" type="slidenum">
              <a:rPr lang="en-US" sz="1400" smtClean="0">
                <a:solidFill>
                  <a:schemeClr val="bg1"/>
                </a:solidFill>
                <a:latin typeface="Lucida Grande"/>
              </a:rPr>
              <a:t>9</a:t>
            </a:fld>
            <a:endParaRPr lang="en-US" sz="1400" dirty="0">
              <a:solidFill>
                <a:schemeClr val="bg1"/>
              </a:solidFill>
              <a:latin typeface="Lucida Grande"/>
            </a:endParaRPr>
          </a:p>
        </p:txBody>
      </p:sp>
    </p:spTree>
    <p:extLst>
      <p:ext uri="{BB962C8B-B14F-4D97-AF65-F5344CB8AC3E}">
        <p14:creationId xmlns:p14="http://schemas.microsoft.com/office/powerpoint/2010/main" val="1860490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4867</TotalTime>
  <Words>1884</Words>
  <Application>Microsoft Macintosh PowerPoint</Application>
  <PresentationFormat>On-screen Show (4:3)</PresentationFormat>
  <Paragraphs>384</Paragraphs>
  <Slides>37</Slides>
  <Notes>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Custom Design</vt:lpstr>
      <vt:lpstr>Preparing for Academic Program Review (APR)</vt:lpstr>
      <vt:lpstr>Objectives</vt:lpstr>
      <vt:lpstr>Introductions</vt:lpstr>
      <vt:lpstr>Agenda</vt:lpstr>
      <vt:lpstr>APR Purpose and Function</vt:lpstr>
      <vt:lpstr>APR Benefits</vt:lpstr>
      <vt:lpstr>APR Support Team</vt:lpstr>
      <vt:lpstr>A Testimonial</vt:lpstr>
      <vt:lpstr>Preparing for the Review</vt:lpstr>
      <vt:lpstr>Outline of Self Study Report (recommended 40 pages or less)</vt:lpstr>
      <vt:lpstr>Online Resources</vt:lpstr>
      <vt:lpstr>Review Process</vt:lpstr>
      <vt:lpstr>Tips for a Successful Review</vt:lpstr>
      <vt:lpstr>Mid-Cycle Check-In</vt:lpstr>
      <vt:lpstr>Agenda</vt:lpstr>
      <vt:lpstr>Defining “Strategic”</vt:lpstr>
      <vt:lpstr>Defining “Strategic”</vt:lpstr>
      <vt:lpstr>One Page Summary of Department/School Strategic Plan</vt:lpstr>
      <vt:lpstr>PowerPoint Presentation</vt:lpstr>
      <vt:lpstr>Agenda</vt:lpstr>
      <vt:lpstr>Equity and Inclusion Planning</vt:lpstr>
      <vt:lpstr>PowerPoint Presentation</vt:lpstr>
      <vt:lpstr>E&amp;I Plan Components</vt:lpstr>
      <vt:lpstr>PowerPoint Presentation</vt:lpstr>
      <vt:lpstr>Support and Assistance</vt:lpstr>
      <vt:lpstr>Agenda</vt:lpstr>
      <vt:lpstr>Curriculum Assessment</vt:lpstr>
      <vt:lpstr>PowerPoint Presentation</vt:lpstr>
      <vt:lpstr>Learning Goals/Outcomes</vt:lpstr>
      <vt:lpstr>Curriculum Map </vt:lpstr>
      <vt:lpstr>Curriculum Map </vt:lpstr>
      <vt:lpstr>WSCUC: Institutional Accreditation Requirement</vt:lpstr>
      <vt:lpstr>PowerPoint Presentation</vt:lpstr>
      <vt:lpstr>Assessment Work Samples</vt:lpstr>
      <vt:lpstr>PowerPoint Presentation</vt:lpstr>
      <vt:lpstr>Agenda</vt:lpstr>
      <vt:lpstr>Additional Questions?</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Babette Schmitt</cp:lastModifiedBy>
  <cp:revision>233</cp:revision>
  <cp:lastPrinted>2017-01-15T19:00:40Z</cp:lastPrinted>
  <dcterms:created xsi:type="dcterms:W3CDTF">2013-01-15T19:08:57Z</dcterms:created>
  <dcterms:modified xsi:type="dcterms:W3CDTF">2018-01-18T20:06:38Z</dcterms:modified>
</cp:coreProperties>
</file>